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48"/>
  </p:notesMasterIdLst>
  <p:sldIdLst>
    <p:sldId id="256" r:id="rId2"/>
    <p:sldId id="302" r:id="rId3"/>
    <p:sldId id="283" r:id="rId4"/>
    <p:sldId id="303" r:id="rId5"/>
    <p:sldId id="305" r:id="rId6"/>
    <p:sldId id="306" r:id="rId7"/>
    <p:sldId id="307" r:id="rId8"/>
    <p:sldId id="308" r:id="rId9"/>
    <p:sldId id="309" r:id="rId10"/>
    <p:sldId id="310" r:id="rId11"/>
    <p:sldId id="284" r:id="rId12"/>
    <p:sldId id="286" r:id="rId13"/>
    <p:sldId id="289" r:id="rId14"/>
    <p:sldId id="291" r:id="rId15"/>
    <p:sldId id="292" r:id="rId16"/>
    <p:sldId id="294" r:id="rId17"/>
    <p:sldId id="295" r:id="rId18"/>
    <p:sldId id="298" r:id="rId19"/>
    <p:sldId id="299" r:id="rId20"/>
    <p:sldId id="300" r:id="rId21"/>
    <p:sldId id="321" r:id="rId22"/>
    <p:sldId id="319" r:id="rId23"/>
    <p:sldId id="320" r:id="rId24"/>
    <p:sldId id="258" r:id="rId25"/>
    <p:sldId id="259" r:id="rId26"/>
    <p:sldId id="260" r:id="rId27"/>
    <p:sldId id="261" r:id="rId28"/>
    <p:sldId id="311" r:id="rId29"/>
    <p:sldId id="312" r:id="rId30"/>
    <p:sldId id="262" r:id="rId31"/>
    <p:sldId id="263" r:id="rId32"/>
    <p:sldId id="264" r:id="rId33"/>
    <p:sldId id="265" r:id="rId34"/>
    <p:sldId id="267" r:id="rId35"/>
    <p:sldId id="268" r:id="rId36"/>
    <p:sldId id="269" r:id="rId37"/>
    <p:sldId id="270" r:id="rId38"/>
    <p:sldId id="271" r:id="rId39"/>
    <p:sldId id="272" r:id="rId40"/>
    <p:sldId id="273" r:id="rId41"/>
    <p:sldId id="275" r:id="rId42"/>
    <p:sldId id="313" r:id="rId43"/>
    <p:sldId id="314" r:id="rId44"/>
    <p:sldId id="315" r:id="rId45"/>
    <p:sldId id="316" r:id="rId46"/>
    <p:sldId id="318"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 xmlns:p14="http://schemas.microsoft.com/office/powerpoint/2010/main">
        <p14:section name="Default Section" id="{71E58383-F3DB-4554-A236-FD3FA4BF2F15}">
          <p14:sldIdLst>
            <p14:sldId id="256"/>
            <p14:sldId id="302"/>
            <p14:sldId id="283"/>
            <p14:sldId id="303"/>
            <p14:sldId id="305"/>
            <p14:sldId id="306"/>
            <p14:sldId id="307"/>
            <p14:sldId id="308"/>
            <p14:sldId id="309"/>
            <p14:sldId id="310"/>
            <p14:sldId id="284"/>
            <p14:sldId id="286"/>
            <p14:sldId id="289"/>
            <p14:sldId id="291"/>
            <p14:sldId id="292"/>
            <p14:sldId id="294"/>
            <p14:sldId id="295"/>
            <p14:sldId id="298"/>
            <p14:sldId id="299"/>
            <p14:sldId id="300"/>
            <p14:sldId id="321"/>
            <p14:sldId id="319"/>
            <p14:sldId id="320"/>
            <p14:sldId id="258"/>
            <p14:sldId id="259"/>
            <p14:sldId id="260"/>
            <p14:sldId id="261"/>
            <p14:sldId id="311"/>
            <p14:sldId id="312"/>
            <p14:sldId id="262"/>
            <p14:sldId id="263"/>
            <p14:sldId id="264"/>
            <p14:sldId id="265"/>
            <p14:sldId id="267"/>
            <p14:sldId id="268"/>
            <p14:sldId id="269"/>
            <p14:sldId id="270"/>
            <p14:sldId id="271"/>
            <p14:sldId id="272"/>
            <p14:sldId id="273"/>
            <p14:sldId id="275"/>
            <p14:sldId id="313"/>
            <p14:sldId id="314"/>
            <p14:sldId id="315"/>
            <p14:sldId id="316"/>
            <p14:sldId id="318"/>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8" d="100"/>
          <a:sy n="68" d="100"/>
        </p:scale>
        <p:origin x="-1200" y="-21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890E247-D140-4EE6-946D-61888C19BA19}" type="datetimeFigureOut">
              <a:rPr lang="en-US" smtClean="0"/>
              <a:pPr/>
              <a:t>2/7/2020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1F0464B-7D03-4369-B0D7-332D9F78A4BB}" type="slidenum">
              <a:rPr lang="en-US" smtClean="0"/>
              <a:pPr/>
              <a:t>‹#›</a:t>
            </a:fld>
            <a:endParaRPr lang="en-US"/>
          </a:p>
        </p:txBody>
      </p:sp>
    </p:spTree>
    <p:extLst>
      <p:ext uri="{BB962C8B-B14F-4D97-AF65-F5344CB8AC3E}">
        <p14:creationId xmlns="" xmlns:p14="http://schemas.microsoft.com/office/powerpoint/2010/main" val="39963731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“Recruitment is a process to discover the sources of manpower to meet the requirements of the staffing schedule and to employ effective measures for attracting that manpower in adequate numbers to facilitate effective selection of an efficient working force.” </a:t>
            </a:r>
            <a:endParaRPr lang="en-US" b="1" dirty="0" smtClean="0"/>
          </a:p>
          <a:p>
            <a:endParaRPr lang="en-US" dirty="0"/>
          </a:p>
        </p:txBody>
      </p:sp>
      <p:sp>
        <p:nvSpPr>
          <p:cNvPr id="4" name="Slide Number Placeholder 3"/>
          <p:cNvSpPr>
            <a:spLocks noGrp="1"/>
          </p:cNvSpPr>
          <p:nvPr>
            <p:ph type="sldNum" sz="quarter" idx="10"/>
          </p:nvPr>
        </p:nvSpPr>
        <p:spPr/>
        <p:txBody>
          <a:bodyPr/>
          <a:lstStyle/>
          <a:p>
            <a:fld id="{61F0464B-7D03-4369-B0D7-332D9F78A4BB}"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0CFBB72-50D5-4D04-ADCF-074E4B56F430}" type="slidenum">
              <a:rPr lang="en-US" smtClean="0"/>
              <a:pPr/>
              <a:t>15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Most of the decisions</a:t>
            </a:r>
            <a:r>
              <a:rPr lang="en-US" baseline="0" dirty="0" smtClean="0"/>
              <a:t> made by middle and lower managers of the company instead of the head of the company.</a:t>
            </a:r>
            <a:endParaRPr lang="en-US" dirty="0"/>
          </a:p>
        </p:txBody>
      </p:sp>
      <p:sp>
        <p:nvSpPr>
          <p:cNvPr id="4" name="Slide Number Placeholder 3"/>
          <p:cNvSpPr>
            <a:spLocks noGrp="1"/>
          </p:cNvSpPr>
          <p:nvPr>
            <p:ph type="sldNum" sz="quarter" idx="10"/>
          </p:nvPr>
        </p:nvSpPr>
        <p:spPr/>
        <p:txBody>
          <a:bodyPr/>
          <a:lstStyle/>
          <a:p>
            <a:fld id="{61F0464B-7D03-4369-B0D7-332D9F78A4BB}" type="slidenum">
              <a:rPr lang="en-US" smtClean="0"/>
              <a:pPr/>
              <a:t>21</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As a result of these </a:t>
            </a:r>
            <a:r>
              <a:rPr lang="en-US" sz="1200" dirty="0" err="1" smtClean="0"/>
              <a:t>preselection</a:t>
            </a:r>
            <a:r>
              <a:rPr lang="en-US" sz="1200" dirty="0" smtClean="0"/>
              <a:t> factors, employee referrals tend to be more acceptable applicants, who are more likely to accept an offer, and, once employed, have a higher job survival rate.</a:t>
            </a:r>
          </a:p>
          <a:p>
            <a:endParaRPr lang="en-US" dirty="0"/>
          </a:p>
        </p:txBody>
      </p:sp>
      <p:sp>
        <p:nvSpPr>
          <p:cNvPr id="4" name="Slide Number Placeholder 3"/>
          <p:cNvSpPr>
            <a:spLocks noGrp="1"/>
          </p:cNvSpPr>
          <p:nvPr>
            <p:ph type="sldNum" sz="quarter" idx="10"/>
          </p:nvPr>
        </p:nvSpPr>
        <p:spPr/>
        <p:txBody>
          <a:bodyPr/>
          <a:lstStyle/>
          <a:p>
            <a:fld id="{61F0464B-7D03-4369-B0D7-332D9F78A4BB}" type="slidenum">
              <a:rPr lang="en-US" smtClean="0"/>
              <a:pPr/>
              <a:t>28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r>
              <a:rPr lang="en-US" smtClean="0"/>
              <a:t>3/20/2012</a:t>
            </a:r>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r>
              <a:rPr lang="en-US" smtClean="0"/>
              <a:t>THIS PPT BELONGS TO BRO CODE ©</a:t>
            </a:r>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B6F15528-21DE-4FAA-801E-634DDDAF4B2B}" type="slidenum">
              <a:rPr lang="en-US" smtClean="0"/>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3/20/2012</a:t>
            </a:r>
            <a:endParaRPr lang="en-US"/>
          </a:p>
        </p:txBody>
      </p:sp>
      <p:sp>
        <p:nvSpPr>
          <p:cNvPr id="5" name="Footer Placeholder 4"/>
          <p:cNvSpPr>
            <a:spLocks noGrp="1"/>
          </p:cNvSpPr>
          <p:nvPr>
            <p:ph type="ftr" sz="quarter" idx="11"/>
          </p:nvPr>
        </p:nvSpPr>
        <p:spPr/>
        <p:txBody>
          <a:bodyPr/>
          <a:lstStyle/>
          <a:p>
            <a:r>
              <a:rPr lang="en-US" smtClean="0"/>
              <a:t>THIS PPT BELONGS TO BRO CODE ©</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3/20/2012</a:t>
            </a:r>
            <a:endParaRPr lang="en-US"/>
          </a:p>
        </p:txBody>
      </p:sp>
      <p:sp>
        <p:nvSpPr>
          <p:cNvPr id="5" name="Footer Placeholder 4"/>
          <p:cNvSpPr>
            <a:spLocks noGrp="1"/>
          </p:cNvSpPr>
          <p:nvPr>
            <p:ph type="ftr" sz="quarter" idx="11"/>
          </p:nvPr>
        </p:nvSpPr>
        <p:spPr/>
        <p:txBody>
          <a:bodyPr/>
          <a:lstStyle/>
          <a:p>
            <a:r>
              <a:rPr lang="en-US" smtClean="0"/>
              <a:t>THIS PPT BELONGS TO BRO CODE ©</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3/20/2012</a:t>
            </a:r>
            <a:endParaRPr lang="en-US"/>
          </a:p>
        </p:txBody>
      </p:sp>
      <p:sp>
        <p:nvSpPr>
          <p:cNvPr id="5" name="Footer Placeholder 4"/>
          <p:cNvSpPr>
            <a:spLocks noGrp="1"/>
          </p:cNvSpPr>
          <p:nvPr>
            <p:ph type="ftr" sz="quarter" idx="11"/>
          </p:nvPr>
        </p:nvSpPr>
        <p:spPr/>
        <p:txBody>
          <a:bodyPr/>
          <a:lstStyle/>
          <a:p>
            <a:r>
              <a:rPr lang="en-US" smtClean="0"/>
              <a:t>THIS PPT BELONGS TO BRO CODE ©</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3/20/2012</a:t>
            </a:r>
            <a:endParaRPr lang="en-US"/>
          </a:p>
        </p:txBody>
      </p:sp>
      <p:sp>
        <p:nvSpPr>
          <p:cNvPr id="5" name="Footer Placeholder 4"/>
          <p:cNvSpPr>
            <a:spLocks noGrp="1"/>
          </p:cNvSpPr>
          <p:nvPr>
            <p:ph type="ftr" sz="quarter" idx="11"/>
          </p:nvPr>
        </p:nvSpPr>
        <p:spPr/>
        <p:txBody>
          <a:bodyPr/>
          <a:lstStyle/>
          <a:p>
            <a:r>
              <a:rPr lang="en-US" smtClean="0"/>
              <a:t>THIS PPT BELONGS TO BRO CODE ©</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r>
              <a:rPr lang="en-US" smtClean="0"/>
              <a:t>3/20/2012</a:t>
            </a:r>
            <a:endParaRPr lang="en-US"/>
          </a:p>
        </p:txBody>
      </p:sp>
      <p:sp>
        <p:nvSpPr>
          <p:cNvPr id="6" name="Footer Placeholder 5"/>
          <p:cNvSpPr>
            <a:spLocks noGrp="1"/>
          </p:cNvSpPr>
          <p:nvPr>
            <p:ph type="ftr" sz="quarter" idx="11"/>
          </p:nvPr>
        </p:nvSpPr>
        <p:spPr/>
        <p:txBody>
          <a:bodyPr/>
          <a:lstStyle/>
          <a:p>
            <a:r>
              <a:rPr lang="en-US" smtClean="0"/>
              <a:t>THIS PPT BELONGS TO BRO CODE ©</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r>
              <a:rPr lang="en-US" smtClean="0"/>
              <a:t>3/20/2012</a:t>
            </a:r>
            <a:endParaRPr lang="en-US"/>
          </a:p>
        </p:txBody>
      </p:sp>
      <p:sp>
        <p:nvSpPr>
          <p:cNvPr id="8" name="Footer Placeholder 7"/>
          <p:cNvSpPr>
            <a:spLocks noGrp="1"/>
          </p:cNvSpPr>
          <p:nvPr>
            <p:ph type="ftr" sz="quarter" idx="11"/>
          </p:nvPr>
        </p:nvSpPr>
        <p:spPr/>
        <p:txBody>
          <a:bodyPr/>
          <a:lstStyle/>
          <a:p>
            <a:r>
              <a:rPr lang="en-US" smtClean="0"/>
              <a:t>THIS PPT BELONGS TO BRO CODE ©</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3/20/2012</a:t>
            </a:r>
            <a:endParaRPr lang="en-US"/>
          </a:p>
        </p:txBody>
      </p:sp>
      <p:sp>
        <p:nvSpPr>
          <p:cNvPr id="4" name="Footer Placeholder 3"/>
          <p:cNvSpPr>
            <a:spLocks noGrp="1"/>
          </p:cNvSpPr>
          <p:nvPr>
            <p:ph type="ftr" sz="quarter" idx="11"/>
          </p:nvPr>
        </p:nvSpPr>
        <p:spPr/>
        <p:txBody>
          <a:bodyPr/>
          <a:lstStyle/>
          <a:p>
            <a:r>
              <a:rPr lang="en-US" smtClean="0"/>
              <a:t>THIS PPT BELONGS TO BRO CODE ©</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3/20/2012</a:t>
            </a:r>
            <a:endParaRPr lang="en-US"/>
          </a:p>
        </p:txBody>
      </p:sp>
      <p:sp>
        <p:nvSpPr>
          <p:cNvPr id="3" name="Footer Placeholder 2"/>
          <p:cNvSpPr>
            <a:spLocks noGrp="1"/>
          </p:cNvSpPr>
          <p:nvPr>
            <p:ph type="ftr" sz="quarter" idx="11"/>
          </p:nvPr>
        </p:nvSpPr>
        <p:spPr/>
        <p:txBody>
          <a:bodyPr/>
          <a:lstStyle/>
          <a:p>
            <a:r>
              <a:rPr lang="en-US" smtClean="0"/>
              <a:t>THIS PPT BELONGS TO BRO CODE ©</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r>
              <a:rPr lang="en-US" smtClean="0"/>
              <a:t>3/20/2012</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r>
              <a:rPr lang="en-US" smtClean="0"/>
              <a:t>THIS PPT BELONGS TO BRO CODE ©</a:t>
            </a:r>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3/20/2012</a:t>
            </a: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r>
              <a:rPr lang="en-US" smtClean="0"/>
              <a:t>THIS PPT BELONGS TO BRO CODE ©</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r>
              <a:rPr lang="en-US" smtClean="0"/>
              <a:t>3/20/2012</a:t>
            </a:r>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r>
              <a:rPr lang="en-US" smtClean="0"/>
              <a:t>THIS PPT BELONGS TO BRO CODE ©</a:t>
            </a:r>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RECRUITMENT</a:t>
            </a:r>
            <a:endParaRPr lang="en-US" b="1" dirty="0"/>
          </a:p>
        </p:txBody>
      </p:sp>
    </p:spTree>
    <p:extLst>
      <p:ext uri="{BB962C8B-B14F-4D97-AF65-F5344CB8AC3E}">
        <p14:creationId xmlns="" xmlns:p14="http://schemas.microsoft.com/office/powerpoint/2010/main" val="22151817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Recruiting Costs</a:t>
            </a:r>
            <a:endParaRPr lang="en-US" dirty="0"/>
          </a:p>
        </p:txBody>
      </p:sp>
      <p:sp>
        <p:nvSpPr>
          <p:cNvPr id="3" name="Content Placeholder 2"/>
          <p:cNvSpPr>
            <a:spLocks noGrp="1"/>
          </p:cNvSpPr>
          <p:nvPr>
            <p:ph idx="1"/>
          </p:nvPr>
        </p:nvSpPr>
        <p:spPr/>
        <p:txBody>
          <a:bodyPr>
            <a:normAutofit/>
          </a:bodyPr>
          <a:lstStyle/>
          <a:p>
            <a:pPr>
              <a:buNone/>
            </a:pPr>
            <a:r>
              <a:rPr lang="en-US" dirty="0" smtClean="0"/>
              <a:t>The last constraint, but certainly not lowest in priority, centers on recruiting costs.</a:t>
            </a:r>
          </a:p>
          <a:p>
            <a:pPr>
              <a:buNone/>
            </a:pPr>
            <a:r>
              <a:rPr lang="en-US" dirty="0" smtClean="0"/>
              <a:t>    Sometimes budget restrictions put a time limit on searches. Accordingly, when an organization considers various recruiting sources, it considers effectiveness, such as </a:t>
            </a:r>
            <a:r>
              <a:rPr lang="en-US" b="1" dirty="0" smtClean="0"/>
              <a:t>maximizing its recruiting travel budget by first interviewing employees using conference calls or video-conferencing.</a:t>
            </a:r>
          </a:p>
          <a:p>
            <a:endParaRPr lang="en-US" dirty="0"/>
          </a:p>
        </p:txBody>
      </p:sp>
      <p:sp>
        <p:nvSpPr>
          <p:cNvPr id="4" name="Date Placeholder 3"/>
          <p:cNvSpPr>
            <a:spLocks noGrp="1"/>
          </p:cNvSpPr>
          <p:nvPr>
            <p:ph type="dt" sz="half" idx="10"/>
          </p:nvPr>
        </p:nvSpPr>
        <p:spPr/>
        <p:txBody>
          <a:bodyPr/>
          <a:lstStyle/>
          <a:p>
            <a:r>
              <a:rPr lang="en-US" smtClean="0"/>
              <a:t>3/20/2012</a:t>
            </a:r>
            <a:endParaRPr lang="en-US"/>
          </a:p>
        </p:txBody>
      </p:sp>
      <p:sp>
        <p:nvSpPr>
          <p:cNvPr id="5" name="Footer Placeholder 4"/>
          <p:cNvSpPr>
            <a:spLocks noGrp="1"/>
          </p:cNvSpPr>
          <p:nvPr>
            <p:ph type="ftr" sz="quarter" idx="11"/>
          </p:nvPr>
        </p:nvSpPr>
        <p:spPr/>
        <p:txBody>
          <a:bodyPr/>
          <a:lstStyle/>
          <a:p>
            <a:r>
              <a:rPr lang="en-US" smtClean="0"/>
              <a:t>THIS PPT BELONGS TO BRO CODE ©</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US" sz="2400" b="1" dirty="0" smtClean="0"/>
              <a:t>RECRUITMENT</a:t>
            </a:r>
            <a:endParaRPr lang="en-US" sz="2400" b="1" dirty="0"/>
          </a:p>
        </p:txBody>
      </p:sp>
      <p:sp>
        <p:nvSpPr>
          <p:cNvPr id="3" name="Content Placeholder 2"/>
          <p:cNvSpPr>
            <a:spLocks noGrp="1"/>
          </p:cNvSpPr>
          <p:nvPr>
            <p:ph idx="1"/>
          </p:nvPr>
        </p:nvSpPr>
        <p:spPr>
          <a:xfrm>
            <a:off x="533400" y="1295400"/>
            <a:ext cx="8153400" cy="5334000"/>
          </a:xfrm>
        </p:spPr>
        <p:txBody>
          <a:bodyPr>
            <a:normAutofit/>
          </a:bodyPr>
          <a:lstStyle/>
          <a:p>
            <a:pPr marL="0" indent="0">
              <a:lnSpc>
                <a:spcPct val="150000"/>
              </a:lnSpc>
              <a:buNone/>
            </a:pPr>
            <a:r>
              <a:rPr lang="en-US" dirty="0" smtClean="0"/>
              <a:t>Recruitment needs are of three types:</a:t>
            </a:r>
          </a:p>
          <a:p>
            <a:r>
              <a:rPr lang="en-US" u="sng" dirty="0" smtClean="0"/>
              <a:t>Planned:</a:t>
            </a:r>
            <a:r>
              <a:rPr lang="en-US" dirty="0" smtClean="0"/>
              <a:t> Arises from changes in organization and retirement policy.</a:t>
            </a:r>
          </a:p>
          <a:p>
            <a:endParaRPr lang="en-US" dirty="0" smtClean="0"/>
          </a:p>
          <a:p>
            <a:r>
              <a:rPr lang="en-US" u="sng" dirty="0" smtClean="0"/>
              <a:t>Unexpected:</a:t>
            </a:r>
            <a:r>
              <a:rPr lang="en-US" dirty="0" smtClean="0"/>
              <a:t> Arises during resignations, deaths, accidents and illness.</a:t>
            </a:r>
          </a:p>
          <a:p>
            <a:endParaRPr lang="en-US" dirty="0" smtClean="0"/>
          </a:p>
          <a:p>
            <a:r>
              <a:rPr lang="en-US" u="sng" dirty="0" smtClean="0"/>
              <a:t>Anticipated:</a:t>
            </a:r>
            <a:r>
              <a:rPr lang="en-US" dirty="0" smtClean="0"/>
              <a:t> Refers to those movements in personnel which an organization can predict by studying trends in the internal and external environments.</a:t>
            </a:r>
            <a:endParaRPr lang="en-US" dirty="0"/>
          </a:p>
        </p:txBody>
      </p:sp>
      <p:sp>
        <p:nvSpPr>
          <p:cNvPr id="6" name="Footer Placeholder 5"/>
          <p:cNvSpPr>
            <a:spLocks noGrp="1"/>
          </p:cNvSpPr>
          <p:nvPr>
            <p:ph type="ftr" sz="quarter" idx="11"/>
          </p:nvPr>
        </p:nvSpPr>
        <p:spPr/>
        <p:txBody>
          <a:bodyPr/>
          <a:lstStyle/>
          <a:p>
            <a:r>
              <a:rPr lang="en-US" smtClean="0"/>
              <a:t>THIS PPT BELONGS TO BRO CODE ©</a:t>
            </a:r>
            <a:endParaRPr lang="en-US"/>
          </a:p>
        </p:txBody>
      </p:sp>
    </p:spTree>
    <p:extLst>
      <p:ext uri="{BB962C8B-B14F-4D97-AF65-F5344CB8AC3E}">
        <p14:creationId xmlns="" xmlns:p14="http://schemas.microsoft.com/office/powerpoint/2010/main" val="580089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533400"/>
            <a:ext cx="8077200" cy="566056"/>
          </a:xfrm>
          <a:ln>
            <a:noFill/>
          </a:ln>
        </p:spPr>
        <p:txBody>
          <a:bodyPr>
            <a:normAutofit fontScale="90000"/>
          </a:bodyPr>
          <a:lstStyle/>
          <a:p>
            <a:r>
              <a:rPr lang="en-US" b="1" dirty="0" smtClean="0"/>
              <a:t>RECRUITEMENT PROCESS</a:t>
            </a:r>
            <a:endParaRPr lang="en-US" b="1" dirty="0"/>
          </a:p>
        </p:txBody>
      </p:sp>
      <p:sp>
        <p:nvSpPr>
          <p:cNvPr id="6" name="TextBox 5"/>
          <p:cNvSpPr txBox="1"/>
          <p:nvPr/>
        </p:nvSpPr>
        <p:spPr>
          <a:xfrm>
            <a:off x="2047875" y="1093036"/>
            <a:ext cx="5029200" cy="461665"/>
          </a:xfrm>
          <a:prstGeom prst="rect">
            <a:avLst/>
          </a:prstGeom>
          <a:noFill/>
          <a:ln>
            <a:noFill/>
          </a:ln>
        </p:spPr>
        <p:txBody>
          <a:bodyPr wrap="square" rtlCol="0">
            <a:spAutoFit/>
          </a:bodyPr>
          <a:lstStyle/>
          <a:p>
            <a:pPr algn="ctr"/>
            <a:r>
              <a:rPr lang="en-US" sz="2400" dirty="0" smtClean="0"/>
              <a:t>Definition </a:t>
            </a:r>
            <a:endParaRPr lang="en-US" sz="2400" dirty="0"/>
          </a:p>
        </p:txBody>
      </p:sp>
      <p:sp>
        <p:nvSpPr>
          <p:cNvPr id="7" name="TextBox 6"/>
          <p:cNvSpPr txBox="1"/>
          <p:nvPr/>
        </p:nvSpPr>
        <p:spPr>
          <a:xfrm>
            <a:off x="1752600" y="4191000"/>
            <a:ext cx="6054499" cy="461665"/>
          </a:xfrm>
          <a:prstGeom prst="rect">
            <a:avLst/>
          </a:prstGeom>
          <a:noFill/>
          <a:ln>
            <a:noFill/>
          </a:ln>
        </p:spPr>
        <p:txBody>
          <a:bodyPr wrap="square" rtlCol="0">
            <a:spAutoFit/>
          </a:bodyPr>
          <a:lstStyle/>
          <a:p>
            <a:pPr algn="ctr"/>
            <a:r>
              <a:rPr lang="en-US" sz="2400" dirty="0" smtClean="0"/>
              <a:t>Encouraging and attracting applicants</a:t>
            </a:r>
            <a:endParaRPr lang="en-US" sz="2400" dirty="0"/>
          </a:p>
        </p:txBody>
      </p:sp>
      <p:sp>
        <p:nvSpPr>
          <p:cNvPr id="9" name="TextBox 8"/>
          <p:cNvSpPr txBox="1"/>
          <p:nvPr/>
        </p:nvSpPr>
        <p:spPr>
          <a:xfrm>
            <a:off x="2438400" y="5410200"/>
            <a:ext cx="4267200" cy="461665"/>
          </a:xfrm>
          <a:prstGeom prst="rect">
            <a:avLst/>
          </a:prstGeom>
          <a:noFill/>
          <a:ln>
            <a:noFill/>
          </a:ln>
        </p:spPr>
        <p:txBody>
          <a:bodyPr wrap="square" rtlCol="0">
            <a:spAutoFit/>
          </a:bodyPr>
          <a:lstStyle/>
          <a:p>
            <a:pPr algn="ctr"/>
            <a:r>
              <a:rPr lang="en-US" sz="2400" dirty="0" smtClean="0"/>
              <a:t>Candidate assessment</a:t>
            </a:r>
            <a:endParaRPr lang="en-US" sz="2400" dirty="0"/>
          </a:p>
        </p:txBody>
      </p:sp>
      <p:sp>
        <p:nvSpPr>
          <p:cNvPr id="12" name="TextBox 11"/>
          <p:cNvSpPr txBox="1"/>
          <p:nvPr/>
        </p:nvSpPr>
        <p:spPr>
          <a:xfrm>
            <a:off x="3886200" y="2077998"/>
            <a:ext cx="1371600" cy="461665"/>
          </a:xfrm>
          <a:prstGeom prst="rect">
            <a:avLst/>
          </a:prstGeom>
          <a:noFill/>
          <a:ln>
            <a:noFill/>
          </a:ln>
        </p:spPr>
        <p:txBody>
          <a:bodyPr wrap="square" rtlCol="0">
            <a:spAutoFit/>
          </a:bodyPr>
          <a:lstStyle/>
          <a:p>
            <a:pPr algn="ctr"/>
            <a:r>
              <a:rPr lang="en-US" sz="2400" dirty="0" smtClean="0"/>
              <a:t>Sources</a:t>
            </a:r>
            <a:endParaRPr lang="en-US" sz="2400" dirty="0"/>
          </a:p>
        </p:txBody>
      </p:sp>
      <p:sp>
        <p:nvSpPr>
          <p:cNvPr id="14" name="TextBox 13"/>
          <p:cNvSpPr txBox="1"/>
          <p:nvPr/>
        </p:nvSpPr>
        <p:spPr>
          <a:xfrm>
            <a:off x="1707015" y="2958176"/>
            <a:ext cx="5544911" cy="461665"/>
          </a:xfrm>
          <a:prstGeom prst="rect">
            <a:avLst/>
          </a:prstGeom>
          <a:noFill/>
          <a:ln>
            <a:noFill/>
          </a:ln>
        </p:spPr>
        <p:txBody>
          <a:bodyPr wrap="square" rtlCol="0">
            <a:spAutoFit/>
          </a:bodyPr>
          <a:lstStyle/>
          <a:p>
            <a:pPr algn="ctr"/>
            <a:r>
              <a:rPr lang="en-US" sz="2400" dirty="0" smtClean="0"/>
              <a:t>Communication of information</a:t>
            </a:r>
            <a:endParaRPr lang="en-US" sz="2400" dirty="0"/>
          </a:p>
        </p:txBody>
      </p:sp>
      <p:sp>
        <p:nvSpPr>
          <p:cNvPr id="17" name="Down Arrow 16"/>
          <p:cNvSpPr/>
          <p:nvPr/>
        </p:nvSpPr>
        <p:spPr>
          <a:xfrm>
            <a:off x="4514850" y="1554701"/>
            <a:ext cx="95250" cy="523297"/>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Down Arrow 17"/>
          <p:cNvSpPr/>
          <p:nvPr/>
        </p:nvSpPr>
        <p:spPr>
          <a:xfrm>
            <a:off x="4523014" y="2434879"/>
            <a:ext cx="95250" cy="523297"/>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Down Arrow 19"/>
          <p:cNvSpPr/>
          <p:nvPr/>
        </p:nvSpPr>
        <p:spPr>
          <a:xfrm>
            <a:off x="4495800" y="3505200"/>
            <a:ext cx="95250" cy="523297"/>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Down Arrow 20"/>
          <p:cNvSpPr/>
          <p:nvPr/>
        </p:nvSpPr>
        <p:spPr>
          <a:xfrm>
            <a:off x="4419600" y="4648200"/>
            <a:ext cx="95250" cy="523297"/>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4618264" y="6113357"/>
            <a:ext cx="3502152" cy="365125"/>
          </a:xfrm>
        </p:spPr>
        <p:txBody>
          <a:bodyPr/>
          <a:lstStyle/>
          <a:p>
            <a:r>
              <a:rPr lang="en-US" dirty="0" smtClean="0"/>
              <a:t>THIS PPT BELONGS TO BRO CODE ©</a:t>
            </a:r>
            <a:endParaRPr lang="en-US" dirty="0"/>
          </a:p>
        </p:txBody>
      </p:sp>
    </p:spTree>
    <p:extLst>
      <p:ext uri="{BB962C8B-B14F-4D97-AF65-F5344CB8AC3E}">
        <p14:creationId xmlns="" xmlns:p14="http://schemas.microsoft.com/office/powerpoint/2010/main" val="490187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9" grpId="0"/>
      <p:bldP spid="12" grpId="0"/>
      <p:bldP spid="14" grpId="0"/>
      <p:bldP spid="17" grpId="0" animBg="1"/>
      <p:bldP spid="18" grpId="0" animBg="1"/>
      <p:bldP spid="20" grpId="0" animBg="1"/>
      <p:bldP spid="2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b="1" u="sng" dirty="0" smtClean="0"/>
              <a:t>Elements of Recruitment process</a:t>
            </a:r>
            <a:endParaRPr lang="en-US" b="1" u="sng" dirty="0"/>
          </a:p>
        </p:txBody>
      </p:sp>
      <p:sp>
        <p:nvSpPr>
          <p:cNvPr id="4" name="Content Placeholder 3"/>
          <p:cNvSpPr>
            <a:spLocks noGrp="1"/>
          </p:cNvSpPr>
          <p:nvPr>
            <p:ph idx="1"/>
          </p:nvPr>
        </p:nvSpPr>
        <p:spPr/>
        <p:txBody>
          <a:bodyPr/>
          <a:lstStyle/>
          <a:p>
            <a:r>
              <a:rPr lang="en-US" dirty="0" smtClean="0"/>
              <a:t>Recruitment Policy</a:t>
            </a:r>
          </a:p>
          <a:p>
            <a:r>
              <a:rPr lang="en-US" dirty="0" smtClean="0"/>
              <a:t>Recruitment organization</a:t>
            </a:r>
          </a:p>
          <a:p>
            <a:r>
              <a:rPr lang="en-US" dirty="0" smtClean="0"/>
              <a:t>Developing sources of recruitment</a:t>
            </a:r>
          </a:p>
          <a:p>
            <a:r>
              <a:rPr lang="en-US" dirty="0" smtClean="0"/>
              <a:t>Methods of recruiting</a:t>
            </a:r>
            <a:endParaRPr lang="en-US" dirty="0"/>
          </a:p>
        </p:txBody>
      </p:sp>
      <p:sp>
        <p:nvSpPr>
          <p:cNvPr id="6" name="Footer Placeholder 5"/>
          <p:cNvSpPr>
            <a:spLocks noGrp="1"/>
          </p:cNvSpPr>
          <p:nvPr>
            <p:ph type="ftr" sz="quarter" idx="11"/>
          </p:nvPr>
        </p:nvSpPr>
        <p:spPr/>
        <p:txBody>
          <a:bodyPr/>
          <a:lstStyle/>
          <a:p>
            <a:r>
              <a:rPr lang="en-US" smtClean="0"/>
              <a:t>THIS PPT BELONGS TO BRO CODE ©</a:t>
            </a:r>
            <a:endParaRPr lang="en-US"/>
          </a:p>
        </p:txBody>
      </p:sp>
    </p:spTree>
    <p:extLst>
      <p:ext uri="{BB962C8B-B14F-4D97-AF65-F5344CB8AC3E}">
        <p14:creationId xmlns="" xmlns:p14="http://schemas.microsoft.com/office/powerpoint/2010/main" val="1017606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b="1" dirty="0" smtClean="0"/>
              <a:t>Recruitment Policy</a:t>
            </a:r>
            <a:endParaRPr lang="en-US" dirty="0"/>
          </a:p>
        </p:txBody>
      </p:sp>
      <p:pic>
        <p:nvPicPr>
          <p:cNvPr id="3074" name="Picture 2"/>
          <p:cNvPicPr>
            <a:picLocks noGrp="1" noChangeAspect="1" noChangeArrowheads="1"/>
          </p:cNvPicPr>
          <p:nvPr>
            <p:ph idx="1"/>
          </p:nvPr>
        </p:nvPicPr>
        <p:blipFill>
          <a:blip r:embed="rId2" cstate="print"/>
          <a:srcRect/>
          <a:stretch>
            <a:fillRect/>
          </a:stretch>
        </p:blipFill>
        <p:spPr bwMode="auto">
          <a:xfrm>
            <a:off x="990600" y="2438400"/>
            <a:ext cx="6629400" cy="3829050"/>
          </a:xfrm>
          <a:prstGeom prst="rect">
            <a:avLst/>
          </a:prstGeom>
          <a:noFill/>
          <a:ln w="9525">
            <a:noFill/>
            <a:miter lim="800000"/>
            <a:headEnd/>
            <a:tailEnd/>
          </a:ln>
          <a:effectLst/>
        </p:spPr>
      </p:pic>
      <p:sp>
        <p:nvSpPr>
          <p:cNvPr id="3" name="Footer Placeholder 2"/>
          <p:cNvSpPr>
            <a:spLocks noGrp="1"/>
          </p:cNvSpPr>
          <p:nvPr>
            <p:ph type="ftr" sz="quarter" idx="11"/>
          </p:nvPr>
        </p:nvSpPr>
        <p:spPr/>
        <p:txBody>
          <a:bodyPr/>
          <a:lstStyle/>
          <a:p>
            <a:r>
              <a:rPr lang="en-US" smtClean="0"/>
              <a:t>THIS PPT BELONGS TO BRO CODE ©</a:t>
            </a:r>
            <a:endParaRPr lang="en-US"/>
          </a:p>
        </p:txBody>
      </p:sp>
    </p:spTree>
    <p:extLst>
      <p:ext uri="{BB962C8B-B14F-4D97-AF65-F5344CB8AC3E}">
        <p14:creationId xmlns="" xmlns:p14="http://schemas.microsoft.com/office/powerpoint/2010/main" val="21021078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l"/>
            <a:r>
              <a:rPr lang="en-US" sz="4000" b="1" dirty="0" smtClean="0"/>
              <a:t>Recruitment Policy</a:t>
            </a:r>
            <a:endParaRPr lang="en-US" sz="4000" b="1" dirty="0"/>
          </a:p>
        </p:txBody>
      </p:sp>
      <p:sp>
        <p:nvSpPr>
          <p:cNvPr id="5" name="Content Placeholder 4"/>
          <p:cNvSpPr>
            <a:spLocks noGrp="1"/>
          </p:cNvSpPr>
          <p:nvPr>
            <p:ph idx="1"/>
          </p:nvPr>
        </p:nvSpPr>
        <p:spPr/>
        <p:txBody>
          <a:bodyPr>
            <a:normAutofit fontScale="92500" lnSpcReduction="10000"/>
          </a:bodyPr>
          <a:lstStyle/>
          <a:p>
            <a:r>
              <a:rPr lang="en-US" dirty="0" smtClean="0"/>
              <a:t>It specifies the objectives of recruitment and provides a framework for the implementation of the recruitment programmed.</a:t>
            </a:r>
          </a:p>
          <a:p>
            <a:pPr>
              <a:buNone/>
            </a:pPr>
            <a:r>
              <a:rPr lang="en-US" dirty="0" smtClean="0"/>
              <a:t>It involves :</a:t>
            </a:r>
          </a:p>
          <a:p>
            <a:r>
              <a:rPr lang="en-US" dirty="0" smtClean="0"/>
              <a:t>Enriching the organization's human resources by filling vacancies with the best qualified people</a:t>
            </a:r>
          </a:p>
          <a:p>
            <a:r>
              <a:rPr lang="en-US" dirty="0" smtClean="0"/>
              <a:t>Development of organizational system for implementing the recruitment programme and procedures to be employed</a:t>
            </a:r>
          </a:p>
          <a:p>
            <a:endParaRPr lang="en-US" dirty="0" smtClean="0"/>
          </a:p>
          <a:p>
            <a:endParaRPr lang="en-US" dirty="0" smtClean="0"/>
          </a:p>
        </p:txBody>
      </p:sp>
      <p:sp>
        <p:nvSpPr>
          <p:cNvPr id="3" name="Footer Placeholder 2"/>
          <p:cNvSpPr>
            <a:spLocks noGrp="1"/>
          </p:cNvSpPr>
          <p:nvPr>
            <p:ph type="ftr" sz="quarter" idx="11"/>
          </p:nvPr>
        </p:nvSpPr>
        <p:spPr/>
        <p:txBody>
          <a:bodyPr/>
          <a:lstStyle/>
          <a:p>
            <a:r>
              <a:rPr lang="en-US" smtClean="0"/>
              <a:t>THIS PPT BELONGS TO BRO CODE ©</a:t>
            </a:r>
            <a:endParaRPr lang="en-US"/>
          </a:p>
        </p:txBody>
      </p:sp>
    </p:spTree>
    <p:extLst>
      <p:ext uri="{BB962C8B-B14F-4D97-AF65-F5344CB8AC3E}">
        <p14:creationId xmlns="" xmlns:p14="http://schemas.microsoft.com/office/powerpoint/2010/main" val="662415544"/>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600" b="1" dirty="0" smtClean="0"/>
              <a:t>General Principles</a:t>
            </a:r>
            <a:endParaRPr lang="en-US" sz="3600" b="1" dirty="0"/>
          </a:p>
        </p:txBody>
      </p:sp>
      <p:sp>
        <p:nvSpPr>
          <p:cNvPr id="3" name="Content Placeholder 2"/>
          <p:cNvSpPr>
            <a:spLocks noGrp="1"/>
          </p:cNvSpPr>
          <p:nvPr>
            <p:ph idx="1"/>
          </p:nvPr>
        </p:nvSpPr>
        <p:spPr>
          <a:xfrm>
            <a:off x="990600" y="2209800"/>
            <a:ext cx="7696200" cy="3916363"/>
          </a:xfrm>
        </p:spPr>
        <p:txBody>
          <a:bodyPr>
            <a:normAutofit fontScale="92500" lnSpcReduction="10000"/>
          </a:bodyPr>
          <a:lstStyle/>
          <a:p>
            <a:pPr>
              <a:buNone/>
            </a:pPr>
            <a:r>
              <a:rPr lang="en-US" sz="2800" dirty="0" smtClean="0"/>
              <a:t>General principles of recruitment policy involves which reflect the employer’s commitment are : </a:t>
            </a:r>
          </a:p>
          <a:p>
            <a:pPr>
              <a:buFont typeface="Wingdings" pitchFamily="2" charset="2"/>
              <a:buChar char="§"/>
            </a:pPr>
            <a:r>
              <a:rPr lang="en-US" sz="2800" dirty="0" smtClean="0"/>
              <a:t>To find and employ the best qualified persons for each job</a:t>
            </a:r>
          </a:p>
          <a:p>
            <a:pPr>
              <a:buFont typeface="Wingdings" pitchFamily="2" charset="2"/>
              <a:buChar char="§"/>
            </a:pPr>
            <a:r>
              <a:rPr lang="en-US" sz="2800" dirty="0" smtClean="0"/>
              <a:t>To retain the most promising of those hired</a:t>
            </a:r>
          </a:p>
          <a:p>
            <a:pPr>
              <a:buFont typeface="Wingdings" pitchFamily="2" charset="2"/>
              <a:buChar char="§"/>
            </a:pPr>
            <a:r>
              <a:rPr lang="en-US" sz="2800" dirty="0" smtClean="0"/>
              <a:t>To offer promising opportunities for the life time working careers</a:t>
            </a:r>
          </a:p>
          <a:p>
            <a:pPr>
              <a:buFont typeface="Wingdings" pitchFamily="2" charset="2"/>
              <a:buChar char="§"/>
            </a:pPr>
            <a:r>
              <a:rPr lang="en-US" sz="2800" dirty="0" smtClean="0"/>
              <a:t>__for </a:t>
            </a:r>
            <a:r>
              <a:rPr lang="en-US" sz="2800" dirty="0" smtClean="0"/>
              <a:t>personal growth on the job</a:t>
            </a:r>
            <a:endParaRPr lang="en-US" sz="2800" dirty="0"/>
          </a:p>
        </p:txBody>
      </p:sp>
      <p:sp>
        <p:nvSpPr>
          <p:cNvPr id="5" name="Footer Placeholder 4"/>
          <p:cNvSpPr>
            <a:spLocks noGrp="1"/>
          </p:cNvSpPr>
          <p:nvPr>
            <p:ph type="ftr" sz="quarter" idx="11"/>
          </p:nvPr>
        </p:nvSpPr>
        <p:spPr/>
        <p:txBody>
          <a:bodyPr/>
          <a:lstStyle/>
          <a:p>
            <a:r>
              <a:rPr lang="en-US" smtClean="0"/>
              <a:t>THIS PPT BELONGS TO BRO CODE ©</a:t>
            </a:r>
            <a:endParaRPr lang="en-US"/>
          </a:p>
        </p:txBody>
      </p:sp>
    </p:spTree>
    <p:extLst>
      <p:ext uri="{BB962C8B-B14F-4D97-AF65-F5344CB8AC3E}">
        <p14:creationId xmlns="" xmlns:p14="http://schemas.microsoft.com/office/powerpoint/2010/main" val="2849455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a:bodyPr>
          <a:lstStyle/>
          <a:p>
            <a:pPr>
              <a:buNone/>
            </a:pPr>
            <a:endParaRPr lang="en-US" dirty="0" smtClean="0"/>
          </a:p>
          <a:p>
            <a:pPr>
              <a:buNone/>
            </a:pPr>
            <a:endParaRPr lang="en-US" dirty="0"/>
          </a:p>
          <a:p>
            <a:pPr>
              <a:buNone/>
            </a:pPr>
            <a:r>
              <a:rPr lang="en-US" dirty="0" smtClean="0"/>
              <a:t>Factors affecting  recruitment policy :</a:t>
            </a:r>
          </a:p>
          <a:p>
            <a:pPr>
              <a:buFont typeface="Wingdings" pitchFamily="2" charset="2"/>
              <a:buChar char="§"/>
            </a:pPr>
            <a:r>
              <a:rPr lang="en-US" dirty="0"/>
              <a:t> </a:t>
            </a:r>
            <a:r>
              <a:rPr lang="en-US" dirty="0" smtClean="0"/>
              <a:t>  Organizational objectives</a:t>
            </a:r>
          </a:p>
          <a:p>
            <a:pPr>
              <a:buFont typeface="Wingdings" pitchFamily="2" charset="2"/>
              <a:buChar char="§"/>
            </a:pPr>
            <a:r>
              <a:rPr lang="en-US" dirty="0" smtClean="0"/>
              <a:t>policies of the Organization and its competitors</a:t>
            </a:r>
          </a:p>
          <a:p>
            <a:pPr>
              <a:buFont typeface="Wingdings" pitchFamily="2" charset="2"/>
              <a:buChar char="§"/>
            </a:pPr>
            <a:r>
              <a:rPr lang="en-US" dirty="0" smtClean="0"/>
              <a:t>Government policies on reservations</a:t>
            </a:r>
          </a:p>
          <a:p>
            <a:pPr>
              <a:buFont typeface="Wingdings" pitchFamily="2" charset="2"/>
              <a:buChar char="§"/>
            </a:pPr>
            <a:r>
              <a:rPr lang="en-US" dirty="0" smtClean="0"/>
              <a:t>Preferred sources of recruitment</a:t>
            </a:r>
          </a:p>
          <a:p>
            <a:pPr>
              <a:buFont typeface="Wingdings" pitchFamily="2" charset="2"/>
              <a:buChar char="§"/>
            </a:pPr>
            <a:r>
              <a:rPr lang="en-US" dirty="0" smtClean="0"/>
              <a:t>Organization’s recruitment needs</a:t>
            </a:r>
          </a:p>
          <a:p>
            <a:pPr>
              <a:buFont typeface="Wingdings" pitchFamily="2" charset="2"/>
              <a:buChar char="§"/>
            </a:pPr>
            <a:r>
              <a:rPr lang="en-US" dirty="0" smtClean="0"/>
              <a:t>Recruitment costs </a:t>
            </a:r>
          </a:p>
          <a:p>
            <a:pPr>
              <a:buFont typeface="Wingdings" pitchFamily="2" charset="2"/>
              <a:buChar char="§"/>
            </a:pPr>
            <a:r>
              <a:rPr lang="en-US" dirty="0" smtClean="0"/>
              <a:t>Financial implications</a:t>
            </a:r>
          </a:p>
          <a:p>
            <a:pPr>
              <a:buFont typeface="Wingdings" pitchFamily="2" charset="2"/>
              <a:buChar char="§"/>
            </a:pPr>
            <a:r>
              <a:rPr lang="en-US" dirty="0" smtClean="0"/>
              <a:t>Selection criteria and preferences etc.</a:t>
            </a:r>
          </a:p>
          <a:p>
            <a:pPr>
              <a:buNone/>
            </a:pPr>
            <a:endParaRPr lang="en-US" dirty="0" smtClean="0"/>
          </a:p>
        </p:txBody>
      </p:sp>
      <p:sp>
        <p:nvSpPr>
          <p:cNvPr id="4" name="Footer Placeholder 3"/>
          <p:cNvSpPr>
            <a:spLocks noGrp="1"/>
          </p:cNvSpPr>
          <p:nvPr>
            <p:ph type="ftr" sz="quarter" idx="11"/>
          </p:nvPr>
        </p:nvSpPr>
        <p:spPr/>
        <p:txBody>
          <a:bodyPr/>
          <a:lstStyle/>
          <a:p>
            <a:r>
              <a:rPr lang="en-US" smtClean="0"/>
              <a:t>THIS PPT BELONGS TO BRO CODE ©</a:t>
            </a:r>
            <a:endParaRPr lang="en-US"/>
          </a:p>
        </p:txBody>
      </p:sp>
    </p:spTree>
    <p:extLst>
      <p:ext uri="{BB962C8B-B14F-4D97-AF65-F5344CB8AC3E}">
        <p14:creationId xmlns="" xmlns:p14="http://schemas.microsoft.com/office/powerpoint/2010/main" val="1010529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600" b="1" dirty="0" smtClean="0"/>
              <a:t>Recruitment Organization</a:t>
            </a:r>
            <a:endParaRPr lang="en-US" sz="3600" b="1" dirty="0"/>
          </a:p>
        </p:txBody>
      </p:sp>
      <p:sp>
        <p:nvSpPr>
          <p:cNvPr id="3" name="Content Placeholder 2"/>
          <p:cNvSpPr>
            <a:spLocks noGrp="1"/>
          </p:cNvSpPr>
          <p:nvPr>
            <p:ph idx="1"/>
          </p:nvPr>
        </p:nvSpPr>
        <p:spPr>
          <a:xfrm>
            <a:off x="762000" y="2362200"/>
            <a:ext cx="7924800" cy="3763963"/>
          </a:xfrm>
        </p:spPr>
        <p:txBody>
          <a:bodyPr>
            <a:normAutofit/>
          </a:bodyPr>
          <a:lstStyle/>
          <a:p>
            <a:endParaRPr lang="en-US" sz="2800" dirty="0" smtClean="0"/>
          </a:p>
          <a:p>
            <a:r>
              <a:rPr lang="en-US" sz="2800" dirty="0" smtClean="0"/>
              <a:t>Centralized recruitment</a:t>
            </a:r>
          </a:p>
          <a:p>
            <a:r>
              <a:rPr lang="en-US" sz="2800" dirty="0" smtClean="0"/>
              <a:t>Decentralized recruitment </a:t>
            </a:r>
            <a:endParaRPr lang="en-US" sz="2800" dirty="0"/>
          </a:p>
        </p:txBody>
      </p:sp>
      <p:sp>
        <p:nvSpPr>
          <p:cNvPr id="5" name="Footer Placeholder 4"/>
          <p:cNvSpPr>
            <a:spLocks noGrp="1"/>
          </p:cNvSpPr>
          <p:nvPr>
            <p:ph type="ftr" sz="quarter" idx="11"/>
          </p:nvPr>
        </p:nvSpPr>
        <p:spPr/>
        <p:txBody>
          <a:bodyPr/>
          <a:lstStyle/>
          <a:p>
            <a:r>
              <a:rPr lang="en-US" smtClean="0"/>
              <a:t>THIS PPT BELONGS TO BRO CODE ©</a:t>
            </a:r>
            <a:endParaRPr lang="en-US"/>
          </a:p>
        </p:txBody>
      </p:sp>
    </p:spTree>
    <p:extLst>
      <p:ext uri="{BB962C8B-B14F-4D97-AF65-F5344CB8AC3E}">
        <p14:creationId xmlns="" xmlns:p14="http://schemas.microsoft.com/office/powerpoint/2010/main" val="2072548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762000"/>
            <a:ext cx="8001000" cy="5364163"/>
          </a:xfrm>
        </p:spPr>
        <p:txBody>
          <a:bodyPr>
            <a:normAutofit/>
          </a:bodyPr>
          <a:lstStyle/>
          <a:p>
            <a:pPr>
              <a:buNone/>
            </a:pPr>
            <a:r>
              <a:rPr lang="en-US" b="1" u="sng" dirty="0" smtClean="0"/>
              <a:t>Centralized recruitment</a:t>
            </a:r>
          </a:p>
          <a:p>
            <a:r>
              <a:rPr lang="en-US" sz="2800" b="1" dirty="0" smtClean="0"/>
              <a:t>Under this personnel department, at the head office performs all the functions or recruitment</a:t>
            </a:r>
          </a:p>
          <a:p>
            <a:pPr>
              <a:buNone/>
            </a:pPr>
            <a:r>
              <a:rPr lang="en-US" sz="2800" u="sng" dirty="0" smtClean="0"/>
              <a:t>Advantages :</a:t>
            </a:r>
          </a:p>
          <a:p>
            <a:pPr>
              <a:buFont typeface="Wingdings" pitchFamily="2" charset="2"/>
              <a:buChar char="§"/>
            </a:pPr>
            <a:r>
              <a:rPr lang="en-US" sz="2000" dirty="0" smtClean="0"/>
              <a:t>It reduces the administrative cost by consolidating all recruitment activities at one place</a:t>
            </a:r>
          </a:p>
          <a:p>
            <a:pPr>
              <a:buFont typeface="Wingdings" pitchFamily="2" charset="2"/>
              <a:buChar char="§"/>
            </a:pPr>
            <a:r>
              <a:rPr lang="en-US" sz="2000" dirty="0" smtClean="0"/>
              <a:t>It helps in better utilization of specialists </a:t>
            </a:r>
          </a:p>
          <a:p>
            <a:pPr>
              <a:buFont typeface="Wingdings" pitchFamily="2" charset="2"/>
              <a:buChar char="§"/>
            </a:pPr>
            <a:r>
              <a:rPr lang="en-US" sz="2000" dirty="0" smtClean="0"/>
              <a:t>It ensures uniformity in </a:t>
            </a:r>
            <a:r>
              <a:rPr lang="en-US" sz="2000" u="sng" dirty="0" smtClean="0"/>
              <a:t>recruitment and selection </a:t>
            </a:r>
            <a:r>
              <a:rPr lang="en-US" sz="2000" dirty="0" smtClean="0"/>
              <a:t>of all types of employees</a:t>
            </a:r>
          </a:p>
          <a:p>
            <a:pPr>
              <a:buFont typeface="Wingdings" pitchFamily="2" charset="2"/>
              <a:buChar char="§"/>
            </a:pPr>
            <a:r>
              <a:rPr lang="en-US" sz="2000" dirty="0" smtClean="0"/>
              <a:t>It facilitates interchangeability of staff between different units/zones </a:t>
            </a:r>
          </a:p>
        </p:txBody>
      </p:sp>
      <p:sp>
        <p:nvSpPr>
          <p:cNvPr id="4" name="Footer Placeholder 3"/>
          <p:cNvSpPr>
            <a:spLocks noGrp="1"/>
          </p:cNvSpPr>
          <p:nvPr>
            <p:ph type="ftr" sz="quarter" idx="11"/>
          </p:nvPr>
        </p:nvSpPr>
        <p:spPr/>
        <p:txBody>
          <a:bodyPr/>
          <a:lstStyle/>
          <a:p>
            <a:r>
              <a:rPr lang="en-US" smtClean="0"/>
              <a:t>THIS PPT BELONGS TO BRO CODE ©</a:t>
            </a:r>
            <a:endParaRPr lang="en-US"/>
          </a:p>
        </p:txBody>
      </p:sp>
    </p:spTree>
    <p:extLst>
      <p:ext uri="{BB962C8B-B14F-4D97-AF65-F5344CB8AC3E}">
        <p14:creationId xmlns="" xmlns:p14="http://schemas.microsoft.com/office/powerpoint/2010/main" val="2120498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68580" indent="0">
              <a:buNone/>
            </a:pPr>
            <a:endParaRPr lang="en-US" dirty="0" smtClean="0"/>
          </a:p>
          <a:p>
            <a:pPr marL="68580" indent="0">
              <a:buNone/>
            </a:pPr>
            <a:endParaRPr lang="en-US" dirty="0"/>
          </a:p>
          <a:p>
            <a:pPr marL="68580" indent="0">
              <a:buNone/>
            </a:pPr>
            <a:endParaRPr lang="en-US" dirty="0" smtClean="0"/>
          </a:p>
          <a:p>
            <a:pPr marL="68580" indent="0" algn="ctr">
              <a:buNone/>
            </a:pPr>
            <a:r>
              <a:rPr lang="en-US" b="1" dirty="0" smtClean="0"/>
              <a:t>                             WHAT IS RECRUITMENT?</a:t>
            </a:r>
            <a:endParaRPr lang="en-US" b="1" dirty="0"/>
          </a:p>
        </p:txBody>
      </p:sp>
      <p:sp>
        <p:nvSpPr>
          <p:cNvPr id="5" name="Footer Placeholder 4"/>
          <p:cNvSpPr>
            <a:spLocks noGrp="1"/>
          </p:cNvSpPr>
          <p:nvPr>
            <p:ph type="ftr" sz="quarter" idx="11"/>
          </p:nvPr>
        </p:nvSpPr>
        <p:spPr>
          <a:xfrm>
            <a:off x="5181600" y="6096000"/>
            <a:ext cx="3502152" cy="365125"/>
          </a:xfrm>
        </p:spPr>
        <p:txBody>
          <a:bodyPr/>
          <a:lstStyle/>
          <a:p>
            <a:r>
              <a:rPr lang="en-US" smtClean="0"/>
              <a:t>THIS PPT BELONGS TO BRO CODE ©</a:t>
            </a:r>
            <a:endParaRPr lang="en-US"/>
          </a:p>
        </p:txBody>
      </p:sp>
      <p:pic>
        <p:nvPicPr>
          <p:cNvPr id="7" name="Picture 6"/>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533400" y="1371600"/>
            <a:ext cx="3352800" cy="3810000"/>
          </a:xfrm>
          <a:prstGeom prst="rect">
            <a:avLst/>
          </a:prstGeom>
        </p:spPr>
      </p:pic>
    </p:spTree>
    <p:extLst>
      <p:ext uri="{BB962C8B-B14F-4D97-AF65-F5344CB8AC3E}">
        <p14:creationId xmlns="" xmlns:p14="http://schemas.microsoft.com/office/powerpoint/2010/main" val="342880485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838200"/>
            <a:ext cx="8001000" cy="5287963"/>
          </a:xfrm>
        </p:spPr>
        <p:txBody>
          <a:bodyPr>
            <a:normAutofit/>
          </a:bodyPr>
          <a:lstStyle/>
          <a:p>
            <a:pPr>
              <a:buNone/>
            </a:pPr>
            <a:endParaRPr lang="en-US" sz="2800" dirty="0" smtClean="0"/>
          </a:p>
          <a:p>
            <a:pPr>
              <a:buNone/>
            </a:pPr>
            <a:r>
              <a:rPr lang="en-US" sz="2800" dirty="0" smtClean="0"/>
              <a:t>Disadvantages :</a:t>
            </a:r>
          </a:p>
          <a:p>
            <a:r>
              <a:rPr lang="en-US" sz="2000" u="sng" dirty="0" smtClean="0"/>
              <a:t>There is delay in recruitment as operating units cannot recruit staff as and when required</a:t>
            </a:r>
          </a:p>
          <a:p>
            <a:r>
              <a:rPr lang="en-US" sz="2000" u="sng" dirty="0" smtClean="0"/>
              <a:t>The central office may not be fully familiar with job requirements of different </a:t>
            </a:r>
            <a:r>
              <a:rPr lang="en-US" sz="2000" dirty="0" smtClean="0"/>
              <a:t>units and the most suitable sources for the required staff</a:t>
            </a:r>
          </a:p>
          <a:p>
            <a:r>
              <a:rPr lang="en-US" sz="2000" u="sng" dirty="0" smtClean="0"/>
              <a:t>Recruitment is not flexible because operating </a:t>
            </a:r>
            <a:r>
              <a:rPr lang="en-US" sz="2000" dirty="0" smtClean="0"/>
              <a:t>units lose control over the recruitment process</a:t>
            </a:r>
          </a:p>
          <a:p>
            <a:endParaRPr lang="en-US" sz="2800" dirty="0"/>
          </a:p>
        </p:txBody>
      </p:sp>
      <p:sp>
        <p:nvSpPr>
          <p:cNvPr id="4" name="Footer Placeholder 3"/>
          <p:cNvSpPr>
            <a:spLocks noGrp="1"/>
          </p:cNvSpPr>
          <p:nvPr>
            <p:ph type="ftr" sz="quarter" idx="11"/>
          </p:nvPr>
        </p:nvSpPr>
        <p:spPr/>
        <p:txBody>
          <a:bodyPr/>
          <a:lstStyle/>
          <a:p>
            <a:r>
              <a:rPr lang="en-US" smtClean="0"/>
              <a:t>THIS PPT BELONGS TO BRO CODE ©</a:t>
            </a:r>
            <a:endParaRPr lang="en-US"/>
          </a:p>
        </p:txBody>
      </p:sp>
    </p:spTree>
    <p:extLst>
      <p:ext uri="{BB962C8B-B14F-4D97-AF65-F5344CB8AC3E}">
        <p14:creationId xmlns="" xmlns:p14="http://schemas.microsoft.com/office/powerpoint/2010/main" val="4107776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Decentralization</a:t>
            </a:r>
            <a:endParaRPr lang="en-US" dirty="0"/>
          </a:p>
        </p:txBody>
      </p:sp>
      <p:sp>
        <p:nvSpPr>
          <p:cNvPr id="3" name="Content Placeholder 2"/>
          <p:cNvSpPr>
            <a:spLocks noGrp="1"/>
          </p:cNvSpPr>
          <p:nvPr>
            <p:ph idx="1"/>
          </p:nvPr>
        </p:nvSpPr>
        <p:spPr/>
        <p:txBody>
          <a:bodyPr/>
          <a:lstStyle/>
          <a:p>
            <a:r>
              <a:rPr lang="en-US" b="1" u="sng" dirty="0" smtClean="0"/>
              <a:t>Decentralization</a:t>
            </a:r>
            <a:r>
              <a:rPr lang="en-US" u="sng" dirty="0" smtClean="0"/>
              <a:t>, </a:t>
            </a:r>
          </a:p>
          <a:p>
            <a:pPr algn="ctr">
              <a:buNone/>
            </a:pPr>
            <a:r>
              <a:rPr lang="en-US" b="1" dirty="0" smtClean="0"/>
              <a:t>the powers for planning and decision making has been disseminated by the top management to the middle or low-level management</a:t>
            </a:r>
            <a:endParaRPr lang="en-US" b="1" dirty="0"/>
          </a:p>
        </p:txBody>
      </p:sp>
      <p:sp>
        <p:nvSpPr>
          <p:cNvPr id="5" name="Footer Placeholder 4"/>
          <p:cNvSpPr>
            <a:spLocks noGrp="1"/>
          </p:cNvSpPr>
          <p:nvPr>
            <p:ph type="ftr" sz="quarter" idx="11"/>
          </p:nvPr>
        </p:nvSpPr>
        <p:spPr/>
        <p:txBody>
          <a:bodyPr/>
          <a:lstStyle/>
          <a:p>
            <a:r>
              <a:rPr lang="en-US" smtClean="0"/>
              <a:t>THIS PPT BELONGS TO BRO CODE ©</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Merits of Decentralized Recruitment</a:t>
            </a:r>
            <a:endParaRPr lang="en-US" dirty="0"/>
          </a:p>
        </p:txBody>
      </p:sp>
      <p:sp>
        <p:nvSpPr>
          <p:cNvPr id="3" name="Content Placeholder 2"/>
          <p:cNvSpPr>
            <a:spLocks noGrp="1"/>
          </p:cNvSpPr>
          <p:nvPr>
            <p:ph idx="1"/>
          </p:nvPr>
        </p:nvSpPr>
        <p:spPr>
          <a:xfrm>
            <a:off x="533400" y="2133600"/>
            <a:ext cx="8305800" cy="3699029"/>
          </a:xfrm>
        </p:spPr>
        <p:txBody>
          <a:bodyPr>
            <a:normAutofit fontScale="92500"/>
          </a:bodyPr>
          <a:lstStyle/>
          <a:p>
            <a:pPr fontAlgn="base">
              <a:buNone/>
            </a:pPr>
            <a:endParaRPr lang="en-US" dirty="0" smtClean="0"/>
          </a:p>
          <a:p>
            <a:pPr fontAlgn="base"/>
            <a:r>
              <a:rPr lang="en-US" dirty="0" smtClean="0"/>
              <a:t> </a:t>
            </a:r>
            <a:r>
              <a:rPr lang="en-US" u="sng" dirty="0" smtClean="0"/>
              <a:t>The recruitment can be done as and when needed</a:t>
            </a:r>
            <a:r>
              <a:rPr lang="en-US" dirty="0" smtClean="0"/>
              <a:t>. The delays in recruitment under centralized system can be avoided under this method.</a:t>
            </a:r>
          </a:p>
          <a:p>
            <a:pPr fontAlgn="base"/>
            <a:r>
              <a:rPr lang="en-US" dirty="0" smtClean="0"/>
              <a:t> </a:t>
            </a:r>
            <a:r>
              <a:rPr lang="en-US" u="sng" dirty="0" smtClean="0"/>
              <a:t>The units will have full information about recruitment </a:t>
            </a:r>
            <a:r>
              <a:rPr lang="en-US" dirty="0" smtClean="0"/>
              <a:t>processes and </a:t>
            </a:r>
            <a:r>
              <a:rPr lang="en-US" u="sng" dirty="0" smtClean="0"/>
              <a:t>feedback from the employment </a:t>
            </a:r>
            <a:r>
              <a:rPr lang="en-US" dirty="0" smtClean="0"/>
              <a:t>market will help in planning recruitment function effectively.</a:t>
            </a:r>
          </a:p>
          <a:p>
            <a:pPr fontAlgn="base"/>
            <a:r>
              <a:rPr lang="en-US" u="sng" dirty="0" smtClean="0"/>
              <a:t>The units are well aware of the needs of jobs and also of social and cultural background of available candidates.</a:t>
            </a:r>
          </a:p>
          <a:p>
            <a:pPr fontAlgn="base">
              <a:buNone/>
            </a:pPr>
            <a:endParaRPr lang="en-US" dirty="0" smtClean="0"/>
          </a:p>
          <a:p>
            <a:endParaRPr lang="en-US" dirty="0"/>
          </a:p>
        </p:txBody>
      </p:sp>
      <p:sp>
        <p:nvSpPr>
          <p:cNvPr id="5" name="Footer Placeholder 4"/>
          <p:cNvSpPr>
            <a:spLocks noGrp="1"/>
          </p:cNvSpPr>
          <p:nvPr>
            <p:ph type="ftr" sz="quarter" idx="11"/>
          </p:nvPr>
        </p:nvSpPr>
        <p:spPr/>
        <p:txBody>
          <a:bodyPr/>
          <a:lstStyle/>
          <a:p>
            <a:r>
              <a:rPr lang="en-US" smtClean="0"/>
              <a:t>THIS PPT BELONGS TO BRO CODE ©</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Demerits of decentralized organizations</a:t>
            </a:r>
            <a:endParaRPr lang="en-US" dirty="0"/>
          </a:p>
        </p:txBody>
      </p:sp>
      <p:sp>
        <p:nvSpPr>
          <p:cNvPr id="3" name="Content Placeholder 2"/>
          <p:cNvSpPr>
            <a:spLocks noGrp="1"/>
          </p:cNvSpPr>
          <p:nvPr>
            <p:ph idx="1"/>
          </p:nvPr>
        </p:nvSpPr>
        <p:spPr/>
        <p:txBody>
          <a:bodyPr>
            <a:normAutofit fontScale="92500" lnSpcReduction="20000"/>
          </a:bodyPr>
          <a:lstStyle/>
          <a:p>
            <a:r>
              <a:rPr lang="en-US" b="1" i="1" dirty="0" smtClean="0"/>
              <a:t>Local viewpoint</a:t>
            </a:r>
            <a:r>
              <a:rPr lang="en-US" i="1" dirty="0" smtClean="0"/>
              <a:t>.</a:t>
            </a:r>
            <a:r>
              <a:rPr lang="en-US" dirty="0" smtClean="0"/>
              <a:t> A local manager makes decisions based on his local viewpoint of the company's operations. This may not lead to decisions favorable to the company as a whole.</a:t>
            </a:r>
          </a:p>
          <a:p>
            <a:r>
              <a:rPr lang="en-US" b="1" i="1" dirty="0" smtClean="0"/>
              <a:t>Procedural differences</a:t>
            </a:r>
            <a:r>
              <a:rPr lang="en-US" dirty="0" smtClean="0"/>
              <a:t>. There tend to be a large number of small procedural differences between areas of authority,</a:t>
            </a:r>
          </a:p>
          <a:p>
            <a:pPr>
              <a:buNone/>
            </a:pPr>
            <a:r>
              <a:rPr lang="en-US" dirty="0" smtClean="0"/>
              <a:t>__ since each local manager alters systems to fit his or her own needs. This can cause control problems.</a:t>
            </a:r>
          </a:p>
          <a:p>
            <a:endParaRPr lang="en-US" dirty="0"/>
          </a:p>
        </p:txBody>
      </p:sp>
      <p:sp>
        <p:nvSpPr>
          <p:cNvPr id="5" name="Footer Placeholder 4"/>
          <p:cNvSpPr>
            <a:spLocks noGrp="1"/>
          </p:cNvSpPr>
          <p:nvPr>
            <p:ph type="ftr" sz="quarter" idx="11"/>
          </p:nvPr>
        </p:nvSpPr>
        <p:spPr/>
        <p:txBody>
          <a:bodyPr/>
          <a:lstStyle/>
          <a:p>
            <a:r>
              <a:rPr lang="en-US" smtClean="0"/>
              <a:t>THIS PPT BELONGS TO BRO CODE ©</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762000"/>
            <a:ext cx="7024744" cy="1143000"/>
          </a:xfrm>
        </p:spPr>
        <p:txBody>
          <a:bodyPr>
            <a:normAutofit/>
          </a:bodyPr>
          <a:lstStyle/>
          <a:p>
            <a:r>
              <a:rPr lang="en-US" sz="3200" b="1" dirty="0" smtClean="0"/>
              <a:t>SOURCES OF RECRUITMENT</a:t>
            </a:r>
            <a:br>
              <a:rPr lang="en-US" sz="3200" b="1" dirty="0" smtClean="0"/>
            </a:br>
            <a:r>
              <a:rPr lang="en-US" sz="3200" b="1" dirty="0" smtClean="0"/>
              <a:t>1.  INTERNAL SOURCES</a:t>
            </a:r>
            <a:endParaRPr lang="en-US" sz="3200" b="1" dirty="0"/>
          </a:p>
        </p:txBody>
      </p:sp>
      <p:sp>
        <p:nvSpPr>
          <p:cNvPr id="3" name="Content Placeholder 2"/>
          <p:cNvSpPr>
            <a:spLocks noGrp="1"/>
          </p:cNvSpPr>
          <p:nvPr>
            <p:ph idx="1"/>
          </p:nvPr>
        </p:nvSpPr>
        <p:spPr>
          <a:xfrm>
            <a:off x="1066800" y="1981200"/>
            <a:ext cx="6777317" cy="4114800"/>
          </a:xfrm>
        </p:spPr>
        <p:txBody>
          <a:bodyPr>
            <a:noAutofit/>
          </a:bodyPr>
          <a:lstStyle/>
          <a:p>
            <a:r>
              <a:rPr lang="en-US" dirty="0" smtClean="0">
                <a:latin typeface="Arial" pitchFamily="34" charset="0"/>
                <a:cs typeface="Arial" pitchFamily="34" charset="0"/>
              </a:rPr>
              <a:t>Refers to recruitment that takes place from within the organization. It includes:</a:t>
            </a:r>
          </a:p>
          <a:p>
            <a:pPr marL="0" indent="0">
              <a:buNone/>
            </a:pPr>
            <a:endParaRPr lang="en-US" dirty="0" smtClean="0">
              <a:latin typeface="Arial" pitchFamily="34" charset="0"/>
              <a:cs typeface="Arial" pitchFamily="34" charset="0"/>
            </a:endParaRPr>
          </a:p>
          <a:p>
            <a:pPr marL="514350" indent="-514350">
              <a:buAutoNum type="alphaUcParenR"/>
            </a:pPr>
            <a:r>
              <a:rPr lang="en-US" u="sng" dirty="0" smtClean="0">
                <a:latin typeface="Arial" pitchFamily="34" charset="0"/>
                <a:cs typeface="Arial" pitchFamily="34" charset="0"/>
              </a:rPr>
              <a:t>Transfers &amp; Promotions:</a:t>
            </a:r>
          </a:p>
          <a:p>
            <a:pPr marL="0" indent="0">
              <a:buNone/>
            </a:pPr>
            <a:r>
              <a:rPr lang="en-US" b="1" dirty="0" smtClean="0">
                <a:latin typeface="Arial" pitchFamily="34" charset="0"/>
                <a:cs typeface="Arial" pitchFamily="34" charset="0"/>
              </a:rPr>
              <a:t>Transfers</a:t>
            </a:r>
            <a:r>
              <a:rPr lang="en-US" dirty="0" smtClean="0">
                <a:latin typeface="Arial" pitchFamily="34" charset="0"/>
                <a:cs typeface="Arial" pitchFamily="34" charset="0"/>
              </a:rPr>
              <a:t> </a:t>
            </a:r>
            <a:r>
              <a:rPr lang="en-US" u="sng" dirty="0" smtClean="0">
                <a:latin typeface="Arial" pitchFamily="34" charset="0"/>
                <a:cs typeface="Arial" pitchFamily="34" charset="0"/>
              </a:rPr>
              <a:t>implies shifting of an employee from one job to another without any shift in change of responsibilities</a:t>
            </a:r>
            <a:r>
              <a:rPr lang="en-US" dirty="0" smtClean="0">
                <a:latin typeface="Arial" pitchFamily="34" charset="0"/>
                <a:cs typeface="Arial" pitchFamily="34" charset="0"/>
              </a:rPr>
              <a:t>, and on the other hand </a:t>
            </a:r>
            <a:r>
              <a:rPr lang="en-US" b="1" dirty="0" smtClean="0">
                <a:latin typeface="Arial" pitchFamily="34" charset="0"/>
                <a:cs typeface="Arial" pitchFamily="34" charset="0"/>
              </a:rPr>
              <a:t>promotion</a:t>
            </a:r>
            <a:r>
              <a:rPr lang="en-US" dirty="0" smtClean="0">
                <a:latin typeface="Arial" pitchFamily="34" charset="0"/>
                <a:cs typeface="Arial" pitchFamily="34" charset="0"/>
              </a:rPr>
              <a:t> </a:t>
            </a:r>
            <a:r>
              <a:rPr lang="en-US" u="sng" dirty="0" smtClean="0">
                <a:latin typeface="Arial" pitchFamily="34" charset="0"/>
                <a:cs typeface="Arial" pitchFamily="34" charset="0"/>
              </a:rPr>
              <a:t>refers to shifting of an employee to a higher position carrying higher status, responsibilities and pay.</a:t>
            </a:r>
          </a:p>
          <a:p>
            <a:pPr marL="0" indent="0">
              <a:buNone/>
            </a:pPr>
            <a:endParaRPr lang="en-US" dirty="0">
              <a:latin typeface="Arial" pitchFamily="34" charset="0"/>
              <a:cs typeface="Arial" pitchFamily="34" charset="0"/>
            </a:endParaRPr>
          </a:p>
        </p:txBody>
      </p:sp>
      <p:sp>
        <p:nvSpPr>
          <p:cNvPr id="6" name="Footer Placeholder 5"/>
          <p:cNvSpPr>
            <a:spLocks noGrp="1"/>
          </p:cNvSpPr>
          <p:nvPr>
            <p:ph type="ftr" sz="quarter" idx="11"/>
          </p:nvPr>
        </p:nvSpPr>
        <p:spPr/>
        <p:txBody>
          <a:bodyPr/>
          <a:lstStyle/>
          <a:p>
            <a:r>
              <a:rPr lang="en-US" smtClean="0"/>
              <a:t>THIS PPT BELONGS TO BRO CODE ©</a:t>
            </a:r>
            <a:endParaRPr lang="en-US"/>
          </a:p>
        </p:txBody>
      </p:sp>
    </p:spTree>
    <p:extLst>
      <p:ext uri="{BB962C8B-B14F-4D97-AF65-F5344CB8AC3E}">
        <p14:creationId xmlns="" xmlns:p14="http://schemas.microsoft.com/office/powerpoint/2010/main" val="1139456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en-US" sz="2600" dirty="0" smtClean="0">
                <a:latin typeface="Arial" pitchFamily="34" charset="0"/>
                <a:cs typeface="Arial" pitchFamily="34" charset="0"/>
              </a:rPr>
              <a:t>B) </a:t>
            </a:r>
            <a:r>
              <a:rPr lang="en-US" sz="2600" b="1" dirty="0" smtClean="0">
                <a:latin typeface="Arial" pitchFamily="34" charset="0"/>
                <a:cs typeface="Arial" pitchFamily="34" charset="0"/>
              </a:rPr>
              <a:t>Retired and retrenched </a:t>
            </a:r>
            <a:r>
              <a:rPr lang="en-US" sz="2600" u="sng" dirty="0" smtClean="0">
                <a:latin typeface="Arial" pitchFamily="34" charset="0"/>
                <a:cs typeface="Arial" pitchFamily="34" charset="0"/>
              </a:rPr>
              <a:t>employees who want to return to company may be hired.</a:t>
            </a:r>
          </a:p>
          <a:p>
            <a:pPr marL="0" indent="0">
              <a:buNone/>
            </a:pPr>
            <a:endParaRPr lang="en-US" sz="2600" dirty="0" smtClean="0">
              <a:latin typeface="Arial" pitchFamily="34" charset="0"/>
              <a:cs typeface="Arial" pitchFamily="34" charset="0"/>
            </a:endParaRPr>
          </a:p>
          <a:p>
            <a:pPr marL="0" indent="0">
              <a:buNone/>
            </a:pPr>
            <a:r>
              <a:rPr lang="en-US" sz="2600" dirty="0" smtClean="0">
                <a:latin typeface="Arial" pitchFamily="34" charset="0"/>
                <a:cs typeface="Arial" pitchFamily="34" charset="0"/>
              </a:rPr>
              <a:t>C) </a:t>
            </a:r>
            <a:r>
              <a:rPr lang="en-US" sz="2600" b="1" dirty="0" smtClean="0">
                <a:latin typeface="Arial" pitchFamily="34" charset="0"/>
                <a:cs typeface="Arial" pitchFamily="34" charset="0"/>
              </a:rPr>
              <a:t>Dependents and relatives </a:t>
            </a:r>
            <a:r>
              <a:rPr lang="en-US" sz="2600" u="sng" dirty="0" smtClean="0">
                <a:latin typeface="Arial" pitchFamily="34" charset="0"/>
                <a:cs typeface="Arial" pitchFamily="34" charset="0"/>
              </a:rPr>
              <a:t>of deceased and disabled employees.</a:t>
            </a:r>
            <a:endParaRPr lang="en-US" sz="2600" u="sng" dirty="0">
              <a:latin typeface="Arial" pitchFamily="34" charset="0"/>
              <a:cs typeface="Arial" pitchFamily="34" charset="0"/>
            </a:endParaRPr>
          </a:p>
        </p:txBody>
      </p:sp>
      <p:sp>
        <p:nvSpPr>
          <p:cNvPr id="6" name="Footer Placeholder 5"/>
          <p:cNvSpPr>
            <a:spLocks noGrp="1"/>
          </p:cNvSpPr>
          <p:nvPr>
            <p:ph type="ftr" sz="quarter" idx="11"/>
          </p:nvPr>
        </p:nvSpPr>
        <p:spPr/>
        <p:txBody>
          <a:bodyPr/>
          <a:lstStyle/>
          <a:p>
            <a:r>
              <a:rPr lang="en-US" smtClean="0"/>
              <a:t>THIS PPT BELONGS TO BRO CODE ©</a:t>
            </a:r>
            <a:endParaRPr lang="en-US"/>
          </a:p>
        </p:txBody>
      </p:sp>
    </p:spTree>
    <p:extLst>
      <p:ext uri="{BB962C8B-B14F-4D97-AF65-F5344CB8AC3E}">
        <p14:creationId xmlns="" xmlns:p14="http://schemas.microsoft.com/office/powerpoint/2010/main" val="3968717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Merits</a:t>
            </a:r>
            <a:endParaRPr lang="en-US" dirty="0"/>
          </a:p>
        </p:txBody>
      </p:sp>
      <p:sp>
        <p:nvSpPr>
          <p:cNvPr id="3" name="Content Placeholder 2"/>
          <p:cNvSpPr>
            <a:spLocks noGrp="1"/>
          </p:cNvSpPr>
          <p:nvPr>
            <p:ph idx="1"/>
          </p:nvPr>
        </p:nvSpPr>
        <p:spPr>
          <a:xfrm>
            <a:off x="1043492" y="2323652"/>
            <a:ext cx="6777317" cy="3772348"/>
          </a:xfrm>
        </p:spPr>
        <p:txBody>
          <a:bodyPr/>
          <a:lstStyle/>
          <a:p>
            <a:r>
              <a:rPr lang="en-US" dirty="0" smtClean="0">
                <a:latin typeface="Arial" pitchFamily="34" charset="0"/>
                <a:cs typeface="Arial" pitchFamily="34" charset="0"/>
              </a:rPr>
              <a:t>Morale and motivation of employees improves.</a:t>
            </a:r>
          </a:p>
          <a:p>
            <a:r>
              <a:rPr lang="en-US" dirty="0" smtClean="0">
                <a:latin typeface="Arial" pitchFamily="34" charset="0"/>
                <a:cs typeface="Arial" pitchFamily="34" charset="0"/>
              </a:rPr>
              <a:t>Promotes loyalty and commitment  amongst employees  due to sense of job security and advancements.</a:t>
            </a:r>
          </a:p>
          <a:p>
            <a:r>
              <a:rPr lang="en-US" dirty="0" smtClean="0">
                <a:latin typeface="Arial" pitchFamily="34" charset="0"/>
                <a:cs typeface="Arial" pitchFamily="34" charset="0"/>
              </a:rPr>
              <a:t>Chances of proper selection high</a:t>
            </a:r>
          </a:p>
          <a:p>
            <a:r>
              <a:rPr lang="en-US" dirty="0" smtClean="0">
                <a:latin typeface="Arial" pitchFamily="34" charset="0"/>
                <a:cs typeface="Arial" pitchFamily="34" charset="0"/>
              </a:rPr>
              <a:t>Present employees familiar with organization surroundings.</a:t>
            </a:r>
          </a:p>
          <a:p>
            <a:r>
              <a:rPr lang="en-US" dirty="0" smtClean="0">
                <a:latin typeface="Arial" pitchFamily="34" charset="0"/>
                <a:cs typeface="Arial" pitchFamily="34" charset="0"/>
              </a:rPr>
              <a:t>Time and expenditure for recruitment reduced</a:t>
            </a:r>
          </a:p>
          <a:p>
            <a:endParaRPr lang="en-US" dirty="0">
              <a:latin typeface="Arial" pitchFamily="34" charset="0"/>
              <a:cs typeface="Arial" pitchFamily="34" charset="0"/>
            </a:endParaRPr>
          </a:p>
        </p:txBody>
      </p:sp>
      <p:sp>
        <p:nvSpPr>
          <p:cNvPr id="6" name="Footer Placeholder 5"/>
          <p:cNvSpPr>
            <a:spLocks noGrp="1"/>
          </p:cNvSpPr>
          <p:nvPr>
            <p:ph type="ftr" sz="quarter" idx="11"/>
          </p:nvPr>
        </p:nvSpPr>
        <p:spPr/>
        <p:txBody>
          <a:bodyPr/>
          <a:lstStyle/>
          <a:p>
            <a:r>
              <a:rPr lang="en-US" smtClean="0"/>
              <a:t>THIS PPT BELONGS TO BRO CODE ©</a:t>
            </a:r>
            <a:endParaRPr lang="en-US"/>
          </a:p>
        </p:txBody>
      </p:sp>
    </p:spTree>
    <p:extLst>
      <p:ext uri="{BB962C8B-B14F-4D97-AF65-F5344CB8AC3E}">
        <p14:creationId xmlns="" xmlns:p14="http://schemas.microsoft.com/office/powerpoint/2010/main" val="1470591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1066800"/>
            <a:ext cx="7024744" cy="1143000"/>
          </a:xfrm>
        </p:spPr>
        <p:txBody>
          <a:bodyPr/>
          <a:lstStyle/>
          <a:p>
            <a:r>
              <a:rPr lang="en-US" dirty="0" smtClean="0"/>
              <a:t>Demerits</a:t>
            </a:r>
            <a:endParaRPr lang="en-US" dirty="0"/>
          </a:p>
        </p:txBody>
      </p:sp>
      <p:sp>
        <p:nvSpPr>
          <p:cNvPr id="3" name="Content Placeholder 2"/>
          <p:cNvSpPr>
            <a:spLocks noGrp="1"/>
          </p:cNvSpPr>
          <p:nvPr>
            <p:ph idx="1"/>
          </p:nvPr>
        </p:nvSpPr>
        <p:spPr>
          <a:xfrm>
            <a:off x="1043492" y="2323652"/>
            <a:ext cx="6777317" cy="3772348"/>
          </a:xfrm>
        </p:spPr>
        <p:txBody>
          <a:bodyPr/>
          <a:lstStyle/>
          <a:p>
            <a:r>
              <a:rPr lang="en-US" dirty="0" smtClean="0"/>
              <a:t>Fails to bring in fresh blood into organization.</a:t>
            </a:r>
          </a:p>
          <a:p>
            <a:r>
              <a:rPr lang="en-US" dirty="0" smtClean="0"/>
              <a:t>Promotion based on seniority.</a:t>
            </a:r>
          </a:p>
          <a:p>
            <a:r>
              <a:rPr lang="en-US" dirty="0" smtClean="0"/>
              <a:t>Choice in selection is restricted.</a:t>
            </a:r>
          </a:p>
          <a:p>
            <a:r>
              <a:rPr lang="en-US" dirty="0" smtClean="0"/>
              <a:t>All vacancies cannot be filled from within organization.</a:t>
            </a:r>
          </a:p>
          <a:p>
            <a:endParaRPr lang="en-US" dirty="0"/>
          </a:p>
        </p:txBody>
      </p:sp>
      <p:sp>
        <p:nvSpPr>
          <p:cNvPr id="6" name="Footer Placeholder 5"/>
          <p:cNvSpPr>
            <a:spLocks noGrp="1"/>
          </p:cNvSpPr>
          <p:nvPr>
            <p:ph type="ftr" sz="quarter" idx="11"/>
          </p:nvPr>
        </p:nvSpPr>
        <p:spPr/>
        <p:txBody>
          <a:bodyPr/>
          <a:lstStyle/>
          <a:p>
            <a:r>
              <a:rPr lang="en-US" smtClean="0"/>
              <a:t>THIS PPT BELONGS TO BRO CODE ©</a:t>
            </a:r>
            <a:endParaRPr lang="en-US"/>
          </a:p>
        </p:txBody>
      </p:sp>
    </p:spTree>
    <p:extLst>
      <p:ext uri="{BB962C8B-B14F-4D97-AF65-F5344CB8AC3E}">
        <p14:creationId xmlns="" xmlns:p14="http://schemas.microsoft.com/office/powerpoint/2010/main" val="2417415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t>
            </a:r>
            <a:r>
              <a:rPr lang="en-US" b="1" dirty="0" smtClean="0"/>
              <a:t>Employee Referrals and Recommendations</a:t>
            </a:r>
            <a:endParaRPr lang="en-US" b="1" dirty="0"/>
          </a:p>
        </p:txBody>
      </p:sp>
      <p:sp>
        <p:nvSpPr>
          <p:cNvPr id="3" name="Content Placeholder 2"/>
          <p:cNvSpPr>
            <a:spLocks noGrp="1"/>
          </p:cNvSpPr>
          <p:nvPr>
            <p:ph idx="1"/>
          </p:nvPr>
        </p:nvSpPr>
        <p:spPr>
          <a:xfrm>
            <a:off x="381000" y="2286000"/>
            <a:ext cx="8458200" cy="4343400"/>
          </a:xfrm>
        </p:spPr>
        <p:txBody>
          <a:bodyPr>
            <a:normAutofit/>
          </a:bodyPr>
          <a:lstStyle/>
          <a:p>
            <a:r>
              <a:rPr lang="en-US" sz="2000" b="1" u="sng" dirty="0" smtClean="0"/>
              <a:t>A recommendation from a current employee regarding a job applicant. Employees rarely recommend someone unless they believe the individual can perform adequately</a:t>
            </a:r>
            <a:r>
              <a:rPr lang="en-US" sz="2000" u="sng" dirty="0" smtClean="0"/>
              <a:t>. </a:t>
            </a:r>
          </a:p>
          <a:p>
            <a:endParaRPr lang="en-US" sz="2000" u="sng" dirty="0" smtClean="0"/>
          </a:p>
          <a:p>
            <a:r>
              <a:rPr lang="en-US" sz="1800" dirty="0" smtClean="0"/>
              <a:t>The recommender often </a:t>
            </a:r>
            <a:r>
              <a:rPr lang="en-US" sz="1800" u="sng" dirty="0" smtClean="0"/>
              <a:t>gives the applicant more realistic information about the job than could be conveyed through employment agencies or newspaper advertisements</a:t>
            </a:r>
            <a:r>
              <a:rPr lang="en-US" sz="1800" dirty="0" smtClean="0"/>
              <a:t>. This information </a:t>
            </a:r>
            <a:r>
              <a:rPr lang="en-US" sz="1800" b="1" dirty="0" smtClean="0"/>
              <a:t>reduces unrealistic expectations</a:t>
            </a:r>
            <a:r>
              <a:rPr lang="en-US" sz="1800" dirty="0" smtClean="0"/>
              <a:t> and </a:t>
            </a:r>
            <a:r>
              <a:rPr lang="en-US" sz="1800" b="1" dirty="0" smtClean="0"/>
              <a:t>increases job survival.</a:t>
            </a:r>
            <a:endParaRPr lang="en-US" sz="1800"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28</a:t>
            </a:fld>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Negative features of employee referrals</a:t>
            </a:r>
            <a:endParaRPr lang="en-US" b="1" dirty="0"/>
          </a:p>
        </p:txBody>
      </p:sp>
      <p:sp>
        <p:nvSpPr>
          <p:cNvPr id="3" name="Content Placeholder 2"/>
          <p:cNvSpPr>
            <a:spLocks noGrp="1"/>
          </p:cNvSpPr>
          <p:nvPr>
            <p:ph idx="1"/>
          </p:nvPr>
        </p:nvSpPr>
        <p:spPr>
          <a:xfrm>
            <a:off x="381000" y="2286000"/>
            <a:ext cx="8229600" cy="3508977"/>
          </a:xfrm>
        </p:spPr>
        <p:txBody>
          <a:bodyPr>
            <a:normAutofit/>
          </a:bodyPr>
          <a:lstStyle/>
          <a:p>
            <a:pPr>
              <a:buNone/>
            </a:pPr>
            <a:r>
              <a:rPr lang="en-US" sz="2000" b="1" dirty="0" smtClean="0"/>
              <a:t>   Recommenders may confuse friendship with job performance competence. </a:t>
            </a:r>
          </a:p>
          <a:p>
            <a:pPr>
              <a:buNone/>
            </a:pPr>
            <a:r>
              <a:rPr lang="en-US" sz="2000" dirty="0" smtClean="0"/>
              <a:t>Individuals often </a:t>
            </a:r>
            <a:r>
              <a:rPr lang="en-US" sz="2000" u="sng" dirty="0" smtClean="0"/>
              <a:t>like to have their friends join them at their place of employment for social and even economic reasons</a:t>
            </a:r>
            <a:r>
              <a:rPr lang="en-US" sz="2000" dirty="0" smtClean="0"/>
              <a:t>;</a:t>
            </a:r>
          </a:p>
          <a:p>
            <a:pPr>
              <a:buNone/>
            </a:pPr>
            <a:r>
              <a:rPr lang="en-US" sz="2000" dirty="0" smtClean="0"/>
              <a:t> for example, they may be able to share rides to and from work. As a result, a current employee may recommend a friend for a position without giving unbiased consideration to the friend’s job-related competence.</a:t>
            </a:r>
          </a:p>
          <a:p>
            <a:endParaRPr lang="en-US" dirty="0"/>
          </a:p>
        </p:txBody>
      </p:sp>
      <p:sp>
        <p:nvSpPr>
          <p:cNvPr id="5" name="Footer Placeholder 4"/>
          <p:cNvSpPr>
            <a:spLocks noGrp="1"/>
          </p:cNvSpPr>
          <p:nvPr>
            <p:ph type="ftr" sz="quarter" idx="11"/>
          </p:nvPr>
        </p:nvSpPr>
        <p:spPr/>
        <p:txBody>
          <a:bodyPr/>
          <a:lstStyle/>
          <a:p>
            <a:r>
              <a:rPr lang="en-US" smtClean="0"/>
              <a:t>THIS PPT BELONGS TO BRO CODE ©</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29</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28600"/>
            <a:ext cx="8229600" cy="1143000"/>
          </a:xfrm>
        </p:spPr>
        <p:txBody>
          <a:bodyPr>
            <a:normAutofit/>
          </a:bodyPr>
          <a:lstStyle/>
          <a:p>
            <a:pPr algn="ctr"/>
            <a:r>
              <a:rPr lang="en-US" sz="2400" b="1" dirty="0" smtClean="0"/>
              <a:t>DEFINITION</a:t>
            </a:r>
            <a:endParaRPr lang="en-US" sz="2400" b="1" dirty="0"/>
          </a:p>
        </p:txBody>
      </p:sp>
      <p:sp>
        <p:nvSpPr>
          <p:cNvPr id="5" name="Content Placeholder 4"/>
          <p:cNvSpPr>
            <a:spLocks noGrp="1"/>
          </p:cNvSpPr>
          <p:nvPr>
            <p:ph idx="1"/>
          </p:nvPr>
        </p:nvSpPr>
        <p:spPr>
          <a:xfrm>
            <a:off x="762000" y="1676400"/>
            <a:ext cx="7696200" cy="4724400"/>
          </a:xfrm>
        </p:spPr>
        <p:txBody>
          <a:bodyPr>
            <a:normAutofit/>
          </a:bodyPr>
          <a:lstStyle/>
          <a:p>
            <a:pPr marL="0" indent="0" algn="just">
              <a:buNone/>
            </a:pPr>
            <a:endParaRPr lang="en-US" dirty="0" smtClean="0"/>
          </a:p>
          <a:p>
            <a:pPr marL="0" indent="0" algn="just">
              <a:buNone/>
            </a:pPr>
            <a:r>
              <a:rPr lang="en-US" dirty="0" smtClean="0"/>
              <a:t>“</a:t>
            </a:r>
            <a:r>
              <a:rPr lang="en-US" b="1" dirty="0" smtClean="0"/>
              <a:t>Recruitment is the process of searching for prospective employees and stimulating and encouraging them to apply for the job</a:t>
            </a:r>
            <a:r>
              <a:rPr lang="en-US" dirty="0" smtClean="0"/>
              <a:t>.</a:t>
            </a:r>
          </a:p>
          <a:p>
            <a:pPr marL="0" indent="0" algn="just">
              <a:buNone/>
            </a:pPr>
            <a:endParaRPr lang="en-US" b="1" dirty="0" smtClean="0"/>
          </a:p>
          <a:p>
            <a:pPr marL="0" indent="0" algn="just">
              <a:buNone/>
            </a:pPr>
            <a:r>
              <a:rPr lang="en-US" dirty="0" smtClean="0"/>
              <a:t>“Recruitment is the process of hiring, staffing, identifying and screening the potential resource to filing-up the vacant positions in the organization.” </a:t>
            </a:r>
            <a:endParaRPr lang="en-US" b="1" dirty="0"/>
          </a:p>
        </p:txBody>
      </p:sp>
      <p:sp>
        <p:nvSpPr>
          <p:cNvPr id="6" name="Footer Placeholder 5"/>
          <p:cNvSpPr>
            <a:spLocks noGrp="1"/>
          </p:cNvSpPr>
          <p:nvPr>
            <p:ph type="ftr" sz="quarter" idx="11"/>
          </p:nvPr>
        </p:nvSpPr>
        <p:spPr/>
        <p:txBody>
          <a:bodyPr/>
          <a:lstStyle/>
          <a:p>
            <a:r>
              <a:rPr lang="en-US" smtClean="0"/>
              <a:t>THIS PPT BELONGS TO BRO CODE ©</a:t>
            </a:r>
            <a:endParaRPr lang="en-US"/>
          </a:p>
        </p:txBody>
      </p:sp>
    </p:spTree>
    <p:extLst>
      <p:ext uri="{BB962C8B-B14F-4D97-AF65-F5344CB8AC3E}">
        <p14:creationId xmlns="" xmlns:p14="http://schemas.microsoft.com/office/powerpoint/2010/main" val="1301437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2.  EXTERNAL SOURCES</a:t>
            </a:r>
            <a:endParaRPr lang="en-US" b="1" dirty="0"/>
          </a:p>
        </p:txBody>
      </p:sp>
      <p:sp>
        <p:nvSpPr>
          <p:cNvPr id="3" name="Content Placeholder 2"/>
          <p:cNvSpPr>
            <a:spLocks noGrp="1"/>
          </p:cNvSpPr>
          <p:nvPr>
            <p:ph idx="1"/>
          </p:nvPr>
        </p:nvSpPr>
        <p:spPr/>
        <p:txBody>
          <a:bodyPr>
            <a:normAutofit/>
          </a:bodyPr>
          <a:lstStyle/>
          <a:p>
            <a:r>
              <a:rPr lang="en-US" u="sng" dirty="0" smtClean="0"/>
              <a:t>External sources of recruitment lie outside the organizations </a:t>
            </a:r>
            <a:r>
              <a:rPr lang="en-US" dirty="0" smtClean="0"/>
              <a:t>The include:</a:t>
            </a:r>
          </a:p>
          <a:p>
            <a:pPr marL="68580" indent="0">
              <a:buNone/>
            </a:pPr>
            <a:endParaRPr lang="en-US" dirty="0" smtClean="0"/>
          </a:p>
          <a:p>
            <a:pPr marL="525780" indent="-457200">
              <a:buAutoNum type="alphaUcParenR"/>
            </a:pPr>
            <a:r>
              <a:rPr lang="en-US" b="1" dirty="0" smtClean="0"/>
              <a:t>Educational Institutions</a:t>
            </a:r>
            <a:r>
              <a:rPr lang="en-US" dirty="0" smtClean="0"/>
              <a:t>:</a:t>
            </a:r>
          </a:p>
          <a:p>
            <a:pPr marL="68580" indent="0">
              <a:buNone/>
            </a:pPr>
            <a:r>
              <a:rPr lang="en-US" dirty="0" smtClean="0"/>
              <a:t>Various companies visit many colleges which have made arrangements for campus interviews and recruit candidates.</a:t>
            </a:r>
          </a:p>
          <a:p>
            <a:pPr marL="68580" indent="0">
              <a:buNone/>
            </a:pPr>
            <a:endParaRPr lang="en-US" dirty="0" smtClean="0"/>
          </a:p>
          <a:p>
            <a:pPr marL="68580" indent="0">
              <a:buNone/>
            </a:pPr>
            <a:endParaRPr lang="en-US" dirty="0" smtClean="0"/>
          </a:p>
          <a:p>
            <a:pPr marL="68580" indent="0">
              <a:buNone/>
            </a:pPr>
            <a:endParaRPr lang="en-US" dirty="0"/>
          </a:p>
        </p:txBody>
      </p:sp>
      <p:sp>
        <p:nvSpPr>
          <p:cNvPr id="6" name="Footer Placeholder 5"/>
          <p:cNvSpPr>
            <a:spLocks noGrp="1"/>
          </p:cNvSpPr>
          <p:nvPr>
            <p:ph type="ftr" sz="quarter" idx="11"/>
          </p:nvPr>
        </p:nvSpPr>
        <p:spPr/>
        <p:txBody>
          <a:bodyPr/>
          <a:lstStyle/>
          <a:p>
            <a:r>
              <a:rPr lang="en-US" smtClean="0"/>
              <a:t>THIS PPT BELONGS TO BRO CODE ©</a:t>
            </a:r>
            <a:endParaRPr lang="en-US"/>
          </a:p>
        </p:txBody>
      </p:sp>
    </p:spTree>
    <p:extLst>
      <p:ext uri="{BB962C8B-B14F-4D97-AF65-F5344CB8AC3E}">
        <p14:creationId xmlns="" xmlns:p14="http://schemas.microsoft.com/office/powerpoint/2010/main" val="3061688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68580" indent="0">
              <a:buNone/>
            </a:pPr>
            <a:r>
              <a:rPr lang="en-US" dirty="0" smtClean="0"/>
              <a:t>B) </a:t>
            </a:r>
            <a:r>
              <a:rPr lang="en-US" b="1" dirty="0" smtClean="0"/>
              <a:t>Recruiting Agencies</a:t>
            </a:r>
            <a:r>
              <a:rPr lang="en-US" dirty="0" smtClean="0"/>
              <a:t>: </a:t>
            </a:r>
          </a:p>
          <a:p>
            <a:pPr marL="68580" indent="0">
              <a:buNone/>
            </a:pPr>
            <a:r>
              <a:rPr lang="en-US" dirty="0" smtClean="0"/>
              <a:t>These are basically various private consultancy firms like Price Waterhouse coopers, ABC group which recruit candidates on behalf of the client companies by charging a fee. </a:t>
            </a:r>
            <a:endParaRPr lang="en-US" dirty="0"/>
          </a:p>
        </p:txBody>
      </p:sp>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685800" y="4724400"/>
            <a:ext cx="7104888" cy="1295400"/>
          </a:xfrm>
          <a:prstGeom prst="rect">
            <a:avLst/>
          </a:prstGeom>
        </p:spPr>
      </p:pic>
      <p:sp>
        <p:nvSpPr>
          <p:cNvPr id="7" name="Footer Placeholder 6"/>
          <p:cNvSpPr>
            <a:spLocks noGrp="1"/>
          </p:cNvSpPr>
          <p:nvPr>
            <p:ph type="ftr" sz="quarter" idx="11"/>
          </p:nvPr>
        </p:nvSpPr>
        <p:spPr/>
        <p:txBody>
          <a:bodyPr/>
          <a:lstStyle/>
          <a:p>
            <a:r>
              <a:rPr lang="en-US" smtClean="0"/>
              <a:t>THIS PPT BELONGS TO BRO CODE ©</a:t>
            </a:r>
            <a:endParaRPr lang="en-US"/>
          </a:p>
        </p:txBody>
      </p:sp>
    </p:spTree>
    <p:extLst>
      <p:ext uri="{BB962C8B-B14F-4D97-AF65-F5344CB8AC3E}">
        <p14:creationId xmlns="" xmlns:p14="http://schemas.microsoft.com/office/powerpoint/2010/main" val="2428825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circle(in)">
                                      <p:cBhvr>
                                        <p:cTn id="13"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68580" indent="0">
              <a:buNone/>
            </a:pPr>
            <a:r>
              <a:rPr lang="en-US" dirty="0" smtClean="0"/>
              <a:t>C) </a:t>
            </a:r>
            <a:r>
              <a:rPr lang="en-US" b="1" dirty="0" smtClean="0"/>
              <a:t>Employment exchanges: </a:t>
            </a:r>
          </a:p>
          <a:p>
            <a:pPr marL="68580" indent="0">
              <a:buNone/>
            </a:pPr>
            <a:r>
              <a:rPr lang="en-US" dirty="0" smtClean="0"/>
              <a:t>These exchanges provide information about job vacancies to jobseekers. These can be private and also government exchanges.</a:t>
            </a:r>
            <a:endParaRPr lang="en-US" dirty="0"/>
          </a:p>
        </p:txBody>
      </p:sp>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5715000" y="4114800"/>
            <a:ext cx="2895600" cy="2401824"/>
          </a:xfrm>
          <a:prstGeom prst="rect">
            <a:avLst/>
          </a:prstGeom>
        </p:spPr>
      </p:pic>
      <p:sp>
        <p:nvSpPr>
          <p:cNvPr id="7" name="Footer Placeholder 6"/>
          <p:cNvSpPr>
            <a:spLocks noGrp="1"/>
          </p:cNvSpPr>
          <p:nvPr>
            <p:ph type="ftr" sz="quarter" idx="11"/>
          </p:nvPr>
        </p:nvSpPr>
        <p:spPr/>
        <p:txBody>
          <a:bodyPr/>
          <a:lstStyle/>
          <a:p>
            <a:r>
              <a:rPr lang="en-US" smtClean="0"/>
              <a:t>THIS PPT BELONGS TO BRO CODE ©</a:t>
            </a:r>
            <a:endParaRPr lang="en-US"/>
          </a:p>
        </p:txBody>
      </p:sp>
    </p:spTree>
    <p:extLst>
      <p:ext uri="{BB962C8B-B14F-4D97-AF65-F5344CB8AC3E}">
        <p14:creationId xmlns="" xmlns:p14="http://schemas.microsoft.com/office/powerpoint/2010/main" val="987583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68580" indent="0">
              <a:buNone/>
            </a:pPr>
            <a:r>
              <a:rPr lang="en-US" dirty="0" smtClean="0"/>
              <a:t>D) </a:t>
            </a:r>
            <a:r>
              <a:rPr lang="en-US" b="1" dirty="0" smtClean="0"/>
              <a:t>Casual callers</a:t>
            </a:r>
            <a:r>
              <a:rPr lang="en-US" dirty="0" smtClean="0"/>
              <a:t>:</a:t>
            </a:r>
          </a:p>
          <a:p>
            <a:pPr marL="68580" indent="0">
              <a:buNone/>
            </a:pPr>
            <a:r>
              <a:rPr lang="en-US" dirty="0" smtClean="0"/>
              <a:t>Many candidates visit the company by themselves and give interviews. The companies may not need them presently but can call them anytime in future when there are vacancies.</a:t>
            </a:r>
            <a:endParaRPr lang="en-US" dirty="0"/>
          </a:p>
        </p:txBody>
      </p:sp>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5029200" y="4267200"/>
            <a:ext cx="3657600" cy="2286000"/>
          </a:xfrm>
          <a:prstGeom prst="rect">
            <a:avLst/>
          </a:prstGeom>
        </p:spPr>
      </p:pic>
      <p:sp>
        <p:nvSpPr>
          <p:cNvPr id="7" name="Footer Placeholder 6"/>
          <p:cNvSpPr>
            <a:spLocks noGrp="1"/>
          </p:cNvSpPr>
          <p:nvPr>
            <p:ph type="ftr" sz="quarter" idx="11"/>
          </p:nvPr>
        </p:nvSpPr>
        <p:spPr/>
        <p:txBody>
          <a:bodyPr/>
          <a:lstStyle/>
          <a:p>
            <a:r>
              <a:rPr lang="en-US" smtClean="0"/>
              <a:t>THIS PPT BELONGS TO BRO CODE ©</a:t>
            </a:r>
            <a:endParaRPr lang="en-US"/>
          </a:p>
        </p:txBody>
      </p:sp>
    </p:spTree>
    <p:extLst>
      <p:ext uri="{BB962C8B-B14F-4D97-AF65-F5344CB8AC3E}">
        <p14:creationId xmlns="" xmlns:p14="http://schemas.microsoft.com/office/powerpoint/2010/main" val="2704026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68580" indent="0">
              <a:buNone/>
            </a:pPr>
            <a:r>
              <a:rPr lang="en-US" dirty="0" smtClean="0"/>
              <a:t>F) </a:t>
            </a:r>
            <a:r>
              <a:rPr lang="en-US" b="1" dirty="0" smtClean="0"/>
              <a:t>Gate recruitment</a:t>
            </a:r>
            <a:r>
              <a:rPr lang="en-US" dirty="0" smtClean="0"/>
              <a:t>:</a:t>
            </a:r>
          </a:p>
          <a:p>
            <a:pPr marL="68580" indent="0">
              <a:buNone/>
            </a:pPr>
            <a:r>
              <a:rPr lang="en-US" dirty="0" smtClean="0"/>
              <a:t>In this method </a:t>
            </a:r>
            <a:r>
              <a:rPr lang="en-US" u="sng" dirty="0" smtClean="0"/>
              <a:t>a notice on the noticeboard of the company specifying job details of job vacancies can be put. This method is also called </a:t>
            </a:r>
            <a:r>
              <a:rPr lang="en-US" b="1" u="sng" dirty="0" smtClean="0">
                <a:solidFill>
                  <a:schemeClr val="accent2">
                    <a:lumMod val="60000"/>
                    <a:lumOff val="40000"/>
                  </a:schemeClr>
                </a:solidFill>
              </a:rPr>
              <a:t>direct recruitment</a:t>
            </a:r>
          </a:p>
          <a:p>
            <a:pPr marL="68580" indent="0">
              <a:buNone/>
            </a:pPr>
            <a:r>
              <a:rPr lang="en-US" dirty="0" smtClean="0"/>
              <a:t>G) </a:t>
            </a:r>
            <a:r>
              <a:rPr lang="en-US" b="1" dirty="0" smtClean="0"/>
              <a:t>Recommendations:</a:t>
            </a:r>
          </a:p>
          <a:p>
            <a:pPr marL="68580" indent="0">
              <a:buNone/>
            </a:pPr>
            <a:r>
              <a:rPr lang="en-US" dirty="0" smtClean="0"/>
              <a:t>Employees recruited through recommendations by trade unions.</a:t>
            </a:r>
            <a:endParaRPr lang="en-US" dirty="0"/>
          </a:p>
        </p:txBody>
      </p:sp>
      <p:sp>
        <p:nvSpPr>
          <p:cNvPr id="6" name="Footer Placeholder 5"/>
          <p:cNvSpPr>
            <a:spLocks noGrp="1"/>
          </p:cNvSpPr>
          <p:nvPr>
            <p:ph type="ftr" sz="quarter" idx="11"/>
          </p:nvPr>
        </p:nvSpPr>
        <p:spPr/>
        <p:txBody>
          <a:bodyPr/>
          <a:lstStyle/>
          <a:p>
            <a:r>
              <a:rPr lang="en-US" smtClean="0"/>
              <a:t>THIS PPT BELONGS TO BRO CODE ©</a:t>
            </a:r>
            <a:endParaRPr lang="en-US"/>
          </a:p>
        </p:txBody>
      </p:sp>
    </p:spTree>
    <p:extLst>
      <p:ext uri="{BB962C8B-B14F-4D97-AF65-F5344CB8AC3E}">
        <p14:creationId xmlns="" xmlns:p14="http://schemas.microsoft.com/office/powerpoint/2010/main" val="3120646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68580" indent="0">
              <a:buNone/>
            </a:pPr>
            <a:r>
              <a:rPr lang="en-US" dirty="0" smtClean="0"/>
              <a:t>H) </a:t>
            </a:r>
            <a:r>
              <a:rPr lang="en-US" b="1" dirty="0" smtClean="0"/>
              <a:t>Press Advertising</a:t>
            </a:r>
            <a:r>
              <a:rPr lang="en-US" dirty="0" smtClean="0"/>
              <a:t>:</a:t>
            </a:r>
          </a:p>
          <a:p>
            <a:pPr marL="68580" indent="0">
              <a:buNone/>
            </a:pPr>
            <a:r>
              <a:rPr lang="en-US" dirty="0" smtClean="0"/>
              <a:t>Advertisements in newspapers and journals. Has wide reach. This method </a:t>
            </a:r>
            <a:r>
              <a:rPr lang="en-US" u="sng" dirty="0" smtClean="0"/>
              <a:t>can be used for technical, clerical and managerial jobs</a:t>
            </a:r>
            <a:r>
              <a:rPr lang="en-US" dirty="0" smtClean="0"/>
              <a:t>. </a:t>
            </a:r>
          </a:p>
          <a:p>
            <a:pPr marL="68580" indent="0">
              <a:buNone/>
            </a:pPr>
            <a:endParaRPr lang="en-US" dirty="0"/>
          </a:p>
        </p:txBody>
      </p:sp>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447800" y="4343400"/>
            <a:ext cx="5410200" cy="2121503"/>
          </a:xfrm>
          <a:prstGeom prst="rect">
            <a:avLst/>
          </a:prstGeom>
        </p:spPr>
      </p:pic>
      <p:sp>
        <p:nvSpPr>
          <p:cNvPr id="7" name="Footer Placeholder 6"/>
          <p:cNvSpPr>
            <a:spLocks noGrp="1"/>
          </p:cNvSpPr>
          <p:nvPr>
            <p:ph type="ftr" sz="quarter" idx="11"/>
          </p:nvPr>
        </p:nvSpPr>
        <p:spPr/>
        <p:txBody>
          <a:bodyPr/>
          <a:lstStyle/>
          <a:p>
            <a:r>
              <a:rPr lang="en-US" smtClean="0"/>
              <a:t>THIS PPT BELONGS TO BRO CODE ©</a:t>
            </a:r>
            <a:endParaRPr lang="en-US"/>
          </a:p>
        </p:txBody>
      </p:sp>
    </p:spTree>
    <p:extLst>
      <p:ext uri="{BB962C8B-B14F-4D97-AF65-F5344CB8AC3E}">
        <p14:creationId xmlns="" xmlns:p14="http://schemas.microsoft.com/office/powerpoint/2010/main" val="1036799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circle(in)">
                                      <p:cBhvr>
                                        <p:cTn id="13"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Merits</a:t>
            </a:r>
            <a:endParaRPr lang="en-US" dirty="0"/>
          </a:p>
        </p:txBody>
      </p:sp>
      <p:sp>
        <p:nvSpPr>
          <p:cNvPr id="3" name="Content Placeholder 2"/>
          <p:cNvSpPr>
            <a:spLocks noGrp="1"/>
          </p:cNvSpPr>
          <p:nvPr>
            <p:ph idx="1"/>
          </p:nvPr>
        </p:nvSpPr>
        <p:spPr/>
        <p:txBody>
          <a:bodyPr>
            <a:normAutofit/>
          </a:bodyPr>
          <a:lstStyle/>
          <a:p>
            <a:r>
              <a:rPr lang="en-US" dirty="0" smtClean="0"/>
              <a:t>People having requisite skill, education can be recruited.</a:t>
            </a:r>
          </a:p>
          <a:p>
            <a:r>
              <a:rPr lang="en-US" dirty="0" smtClean="0"/>
              <a:t>Best selection made irrespective of cast, creed, religion. </a:t>
            </a:r>
          </a:p>
          <a:p>
            <a:r>
              <a:rPr lang="en-US" dirty="0" smtClean="0"/>
              <a:t>Helps to bring new blood</a:t>
            </a:r>
          </a:p>
          <a:p>
            <a:r>
              <a:rPr lang="en-US" dirty="0" smtClean="0"/>
              <a:t>Expertise and experience from other organization can be bought.</a:t>
            </a:r>
          </a:p>
        </p:txBody>
      </p:sp>
      <p:sp>
        <p:nvSpPr>
          <p:cNvPr id="6" name="Footer Placeholder 5"/>
          <p:cNvSpPr>
            <a:spLocks noGrp="1"/>
          </p:cNvSpPr>
          <p:nvPr>
            <p:ph type="ftr" sz="quarter" idx="11"/>
          </p:nvPr>
        </p:nvSpPr>
        <p:spPr/>
        <p:txBody>
          <a:bodyPr/>
          <a:lstStyle/>
          <a:p>
            <a:r>
              <a:rPr lang="en-US" dirty="0" smtClean="0"/>
              <a:t>THIS PPT BELONGS TO BRO CODE ©</a:t>
            </a:r>
            <a:endParaRPr lang="en-US" dirty="0"/>
          </a:p>
        </p:txBody>
      </p:sp>
    </p:spTree>
    <p:extLst>
      <p:ext uri="{BB962C8B-B14F-4D97-AF65-F5344CB8AC3E}">
        <p14:creationId xmlns="" xmlns:p14="http://schemas.microsoft.com/office/powerpoint/2010/main" val="944562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Demerits</a:t>
            </a:r>
            <a:endParaRPr lang="en-US" dirty="0"/>
          </a:p>
        </p:txBody>
      </p:sp>
      <p:sp>
        <p:nvSpPr>
          <p:cNvPr id="3" name="Content Placeholder 2"/>
          <p:cNvSpPr>
            <a:spLocks noGrp="1"/>
          </p:cNvSpPr>
          <p:nvPr>
            <p:ph idx="1"/>
          </p:nvPr>
        </p:nvSpPr>
        <p:spPr/>
        <p:txBody>
          <a:bodyPr/>
          <a:lstStyle/>
          <a:p>
            <a:r>
              <a:rPr lang="en-US" dirty="0" smtClean="0"/>
              <a:t>Time consuming and expensive</a:t>
            </a:r>
          </a:p>
          <a:p>
            <a:r>
              <a:rPr lang="en-US" dirty="0" smtClean="0"/>
              <a:t>Employees unfamiliar with organization and its orientation.</a:t>
            </a:r>
          </a:p>
          <a:p>
            <a:r>
              <a:rPr lang="en-US" dirty="0" smtClean="0"/>
              <a:t>If higher level jobs are filled from external sources, motivation and loyalty of existing staff effected.</a:t>
            </a:r>
            <a:endParaRPr lang="en-US" dirty="0"/>
          </a:p>
        </p:txBody>
      </p:sp>
      <p:sp>
        <p:nvSpPr>
          <p:cNvPr id="6" name="Footer Placeholder 5"/>
          <p:cNvSpPr>
            <a:spLocks noGrp="1"/>
          </p:cNvSpPr>
          <p:nvPr>
            <p:ph type="ftr" sz="quarter" idx="11"/>
          </p:nvPr>
        </p:nvSpPr>
        <p:spPr/>
        <p:txBody>
          <a:bodyPr/>
          <a:lstStyle/>
          <a:p>
            <a:r>
              <a:rPr lang="en-US" smtClean="0"/>
              <a:t>THIS PPT BELONGS TO BRO CODE ©</a:t>
            </a:r>
            <a:endParaRPr lang="en-US"/>
          </a:p>
        </p:txBody>
      </p:sp>
    </p:spTree>
    <p:extLst>
      <p:ext uri="{BB962C8B-B14F-4D97-AF65-F5344CB8AC3E}">
        <p14:creationId xmlns="" xmlns:p14="http://schemas.microsoft.com/office/powerpoint/2010/main" val="2845008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68580" indent="0">
              <a:buNone/>
            </a:pPr>
            <a:endParaRPr lang="en-US" dirty="0" smtClean="0"/>
          </a:p>
          <a:p>
            <a:pPr marL="68580" indent="0">
              <a:buNone/>
            </a:pPr>
            <a:endParaRPr lang="en-US" dirty="0"/>
          </a:p>
          <a:p>
            <a:pPr marL="68580" indent="0" algn="ctr">
              <a:buNone/>
            </a:pPr>
            <a:r>
              <a:rPr lang="en-US" sz="3600" b="1" dirty="0" smtClean="0"/>
              <a:t>METHODS OF </a:t>
            </a:r>
            <a:r>
              <a:rPr lang="en-US" sz="3600" b="1" dirty="0"/>
              <a:t>RECRUITMENT</a:t>
            </a:r>
          </a:p>
        </p:txBody>
      </p:sp>
      <p:sp>
        <p:nvSpPr>
          <p:cNvPr id="6" name="Footer Placeholder 5"/>
          <p:cNvSpPr>
            <a:spLocks noGrp="1"/>
          </p:cNvSpPr>
          <p:nvPr>
            <p:ph type="ftr" sz="quarter" idx="11"/>
          </p:nvPr>
        </p:nvSpPr>
        <p:spPr/>
        <p:txBody>
          <a:bodyPr/>
          <a:lstStyle/>
          <a:p>
            <a:r>
              <a:rPr lang="en-US" smtClean="0"/>
              <a:t>THIS PPT BELONGS TO BRO CODE ©</a:t>
            </a:r>
            <a:endParaRPr lang="en-US"/>
          </a:p>
        </p:txBody>
      </p:sp>
    </p:spTree>
    <p:extLst>
      <p:ext uri="{BB962C8B-B14F-4D97-AF65-F5344CB8AC3E}">
        <p14:creationId xmlns="" xmlns:p14="http://schemas.microsoft.com/office/powerpoint/2010/main" val="163037994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Recruitment methods are the means by which </a:t>
            </a:r>
            <a:r>
              <a:rPr lang="en-US" u="sng" dirty="0" smtClean="0"/>
              <a:t>an organization attempts to establishes contact with potential candidates, provides them necessary information and encourages them to apply for jobs.</a:t>
            </a:r>
            <a:endParaRPr lang="en-US" u="sng" dirty="0"/>
          </a:p>
        </p:txBody>
      </p:sp>
      <p:sp>
        <p:nvSpPr>
          <p:cNvPr id="6" name="Footer Placeholder 5"/>
          <p:cNvSpPr>
            <a:spLocks noGrp="1"/>
          </p:cNvSpPr>
          <p:nvPr>
            <p:ph type="ftr" sz="quarter" idx="11"/>
          </p:nvPr>
        </p:nvSpPr>
        <p:spPr/>
        <p:txBody>
          <a:bodyPr/>
          <a:lstStyle/>
          <a:p>
            <a:r>
              <a:rPr lang="en-US" smtClean="0"/>
              <a:t>THIS PPT BELONGS TO BRO CODE ©</a:t>
            </a:r>
            <a:endParaRPr lang="en-US"/>
          </a:p>
        </p:txBody>
      </p:sp>
    </p:spTree>
    <p:extLst>
      <p:ext uri="{BB962C8B-B14F-4D97-AF65-F5344CB8AC3E}">
        <p14:creationId xmlns="" xmlns:p14="http://schemas.microsoft.com/office/powerpoint/2010/main" val="3541486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Recruiting Goals</a:t>
            </a:r>
            <a:endParaRPr lang="en-US" dirty="0"/>
          </a:p>
        </p:txBody>
      </p:sp>
      <p:sp>
        <p:nvSpPr>
          <p:cNvPr id="3" name="Content Placeholder 2"/>
          <p:cNvSpPr>
            <a:spLocks noGrp="1"/>
          </p:cNvSpPr>
          <p:nvPr>
            <p:ph idx="1"/>
          </p:nvPr>
        </p:nvSpPr>
        <p:spPr/>
        <p:txBody>
          <a:bodyPr>
            <a:normAutofit lnSpcReduction="10000"/>
          </a:bodyPr>
          <a:lstStyle/>
          <a:p>
            <a:r>
              <a:rPr lang="en-US" b="1" dirty="0" smtClean="0"/>
              <a:t> Recruiting is a major human resource activity. Depending on the size of the company, </a:t>
            </a:r>
            <a:endParaRPr lang="en-US" b="1" dirty="0" smtClean="0"/>
          </a:p>
          <a:p>
            <a:pPr>
              <a:buNone/>
            </a:pPr>
            <a:r>
              <a:rPr lang="en-US" b="1" dirty="0" smtClean="0">
                <a:solidFill>
                  <a:srgbClr val="0070C0"/>
                </a:solidFill>
              </a:rPr>
              <a:t>_____</a:t>
            </a:r>
            <a:r>
              <a:rPr lang="en-US" b="1" dirty="0" smtClean="0">
                <a:solidFill>
                  <a:srgbClr val="0070C0"/>
                </a:solidFill>
              </a:rPr>
              <a:t>HR </a:t>
            </a:r>
            <a:r>
              <a:rPr lang="en-US" b="1" dirty="0" smtClean="0">
                <a:solidFill>
                  <a:srgbClr val="0070C0"/>
                </a:solidFill>
              </a:rPr>
              <a:t>departments </a:t>
            </a:r>
            <a:r>
              <a:rPr lang="en-US" dirty="0" smtClean="0"/>
              <a:t>estimate that they spend between 50 percent and 70 percent of their time on recruiting new employees each year.</a:t>
            </a:r>
          </a:p>
          <a:p>
            <a:r>
              <a:rPr lang="en-US" b="1" dirty="0" smtClean="0"/>
              <a:t> Recruiters essentially </a:t>
            </a:r>
            <a:r>
              <a:rPr lang="en-US" dirty="0" smtClean="0"/>
              <a:t>promote the </a:t>
            </a:r>
            <a:r>
              <a:rPr lang="en-US" u="sng" dirty="0" smtClean="0"/>
              <a:t>organization to prospective applicants.</a:t>
            </a:r>
            <a:endParaRPr lang="en-US" u="sng" dirty="0"/>
          </a:p>
        </p:txBody>
      </p:sp>
      <p:sp>
        <p:nvSpPr>
          <p:cNvPr id="5" name="Footer Placeholder 4"/>
          <p:cNvSpPr>
            <a:spLocks noGrp="1"/>
          </p:cNvSpPr>
          <p:nvPr>
            <p:ph type="ftr" sz="quarter" idx="11"/>
          </p:nvPr>
        </p:nvSpPr>
        <p:spPr/>
        <p:txBody>
          <a:bodyPr/>
          <a:lstStyle/>
          <a:p>
            <a:r>
              <a:rPr lang="en-US" smtClean="0"/>
              <a:t>THIS PPT BELONGS TO BRO CODE ©</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4</a:t>
            </a:fld>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323652"/>
            <a:ext cx="8458200" cy="3508977"/>
          </a:xfrm>
        </p:spPr>
        <p:txBody>
          <a:bodyPr>
            <a:normAutofit/>
          </a:bodyPr>
          <a:lstStyle/>
          <a:p>
            <a:pPr marL="525780" indent="-457200">
              <a:buAutoNum type="arabicParenR"/>
            </a:pPr>
            <a:r>
              <a:rPr lang="en-US" b="1" dirty="0" smtClean="0"/>
              <a:t>Direct Methods</a:t>
            </a:r>
            <a:r>
              <a:rPr lang="en-US" dirty="0" smtClean="0"/>
              <a:t>:</a:t>
            </a:r>
          </a:p>
          <a:p>
            <a:pPr marL="68580" indent="0">
              <a:buNone/>
            </a:pPr>
            <a:r>
              <a:rPr lang="en-US" dirty="0" smtClean="0"/>
              <a:t>Under this method </a:t>
            </a:r>
            <a:r>
              <a:rPr lang="en-US" u="sng" dirty="0" smtClean="0"/>
              <a:t>scouting and waiting lists are used.</a:t>
            </a:r>
          </a:p>
          <a:p>
            <a:pPr marL="68580" indent="0">
              <a:buNone/>
            </a:pPr>
            <a:r>
              <a:rPr lang="en-US" dirty="0" smtClean="0"/>
              <a:t>2) </a:t>
            </a:r>
            <a:r>
              <a:rPr lang="en-US" b="1" dirty="0" smtClean="0"/>
              <a:t>Indirect method</a:t>
            </a:r>
          </a:p>
          <a:p>
            <a:pPr marL="68580" indent="0">
              <a:buNone/>
            </a:pPr>
            <a:r>
              <a:rPr lang="en-US" dirty="0" smtClean="0"/>
              <a:t>Advertisements in newspapers and journals, radio, television used to publicize vacancies. This helps to enable the candidates to assess their suitability so that only those possessing the requisite qualifications will apply</a:t>
            </a:r>
          </a:p>
        </p:txBody>
      </p:sp>
      <p:sp>
        <p:nvSpPr>
          <p:cNvPr id="6" name="Footer Placeholder 5"/>
          <p:cNvSpPr>
            <a:spLocks noGrp="1"/>
          </p:cNvSpPr>
          <p:nvPr>
            <p:ph type="ftr" sz="quarter" idx="11"/>
          </p:nvPr>
        </p:nvSpPr>
        <p:spPr/>
        <p:txBody>
          <a:bodyPr/>
          <a:lstStyle/>
          <a:p>
            <a:r>
              <a:rPr lang="en-US" smtClean="0"/>
              <a:t>THIS PPT BELONGS TO BRO CODE ©</a:t>
            </a:r>
            <a:endParaRPr lang="en-US"/>
          </a:p>
        </p:txBody>
      </p:sp>
    </p:spTree>
    <p:extLst>
      <p:ext uri="{BB962C8B-B14F-4D97-AF65-F5344CB8AC3E}">
        <p14:creationId xmlns="" xmlns:p14="http://schemas.microsoft.com/office/powerpoint/2010/main" val="2942805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981200"/>
            <a:ext cx="8481508" cy="3508977"/>
          </a:xfrm>
        </p:spPr>
        <p:txBody>
          <a:bodyPr/>
          <a:lstStyle/>
          <a:p>
            <a:pPr marL="68580" indent="0">
              <a:buNone/>
            </a:pPr>
            <a:r>
              <a:rPr lang="en-US" dirty="0" smtClean="0"/>
              <a:t>3) </a:t>
            </a:r>
            <a:r>
              <a:rPr lang="en-US" b="1" dirty="0" smtClean="0"/>
              <a:t>Third party methods</a:t>
            </a:r>
            <a:r>
              <a:rPr lang="en-US" dirty="0" smtClean="0"/>
              <a:t>:</a:t>
            </a:r>
          </a:p>
          <a:p>
            <a:pPr marL="68580" indent="0">
              <a:buNone/>
            </a:pPr>
            <a:r>
              <a:rPr lang="en-US" dirty="0" smtClean="0"/>
              <a:t>Various agencies, public employment exchanges and private consulting firms are used to recruit personnel. In addition friends and relations of existing staff deputation can be used.</a:t>
            </a:r>
            <a:endParaRPr lang="en-US" dirty="0"/>
          </a:p>
        </p:txBody>
      </p:sp>
    </p:spTree>
    <p:extLst>
      <p:ext uri="{BB962C8B-B14F-4D97-AF65-F5344CB8AC3E}">
        <p14:creationId xmlns="" xmlns:p14="http://schemas.microsoft.com/office/powerpoint/2010/main" val="4271873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Recruiting: A Global Perspective</a:t>
            </a:r>
            <a:endParaRPr lang="en-US" dirty="0"/>
          </a:p>
        </p:txBody>
      </p:sp>
      <p:sp>
        <p:nvSpPr>
          <p:cNvPr id="3" name="Content Placeholder 2"/>
          <p:cNvSpPr>
            <a:spLocks noGrp="1"/>
          </p:cNvSpPr>
          <p:nvPr>
            <p:ph idx="1"/>
          </p:nvPr>
        </p:nvSpPr>
        <p:spPr>
          <a:xfrm>
            <a:off x="1043492" y="2133600"/>
            <a:ext cx="6777317" cy="3962400"/>
          </a:xfrm>
        </p:spPr>
        <p:txBody>
          <a:bodyPr>
            <a:normAutofit fontScale="92500"/>
          </a:bodyPr>
          <a:lstStyle/>
          <a:p>
            <a:r>
              <a:rPr lang="en-US" dirty="0" smtClean="0"/>
              <a:t>The first step in recruiting for overseas positions is to define the relevant labor market. For international positions, however, that market is the whole world. Organizations must decide if they want to send an American overseas, recruit in the host country, or overlook nationality and do a global search for the best person available. It’s important to make an appropriate choice; the cost of failure in an international assignment can run high, sometimes in the six-figure range</a:t>
            </a:r>
          </a:p>
          <a:p>
            <a:endParaRPr lang="en-US" dirty="0"/>
          </a:p>
        </p:txBody>
      </p:sp>
      <p:sp>
        <p:nvSpPr>
          <p:cNvPr id="5" name="Footer Placeholder 4"/>
          <p:cNvSpPr>
            <a:spLocks noGrp="1"/>
          </p:cNvSpPr>
          <p:nvPr>
            <p:ph type="ftr" sz="quarter" idx="11"/>
          </p:nvPr>
        </p:nvSpPr>
        <p:spPr/>
        <p:txBody>
          <a:bodyPr/>
          <a:lstStyle/>
          <a:p>
            <a:r>
              <a:rPr lang="en-US" smtClean="0"/>
              <a:t>THIS PPT BELONGS TO BRO CODE ©</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42</a:t>
            </a:fld>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1143000"/>
            <a:ext cx="6777317" cy="4689629"/>
          </a:xfrm>
        </p:spPr>
        <p:txBody>
          <a:bodyPr>
            <a:normAutofit/>
          </a:bodyPr>
          <a:lstStyle/>
          <a:p>
            <a:pPr>
              <a:buNone/>
            </a:pPr>
            <a:r>
              <a:rPr lang="en-US" dirty="0" smtClean="0"/>
              <a:t>    If the organization is searching for someone with extensive company experience to launch a technical product in a new target country, it will probably want a home country national. It is also appropriate where there is a lack of qualified host-country nationals in the workforce.</a:t>
            </a:r>
          </a:p>
          <a:p>
            <a:endParaRPr lang="en-US" dirty="0"/>
          </a:p>
        </p:txBody>
      </p:sp>
      <p:sp>
        <p:nvSpPr>
          <p:cNvPr id="5" name="Footer Placeholder 4"/>
          <p:cNvSpPr>
            <a:spLocks noGrp="1"/>
          </p:cNvSpPr>
          <p:nvPr>
            <p:ph type="ftr" sz="quarter" idx="11"/>
          </p:nvPr>
        </p:nvSpPr>
        <p:spPr/>
        <p:txBody>
          <a:bodyPr/>
          <a:lstStyle/>
          <a:p>
            <a:r>
              <a:rPr lang="en-US" smtClean="0"/>
              <a:t>THIS PPT BELONGS TO BRO CODE ©</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43</a:t>
            </a:fld>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838200"/>
            <a:ext cx="6777317" cy="4994429"/>
          </a:xfrm>
        </p:spPr>
        <p:txBody>
          <a:bodyPr>
            <a:normAutofit/>
          </a:bodyPr>
          <a:lstStyle/>
          <a:p>
            <a:pPr>
              <a:buNone/>
            </a:pPr>
            <a:r>
              <a:rPr lang="en-US" dirty="0" smtClean="0"/>
              <a:t>  Other situations might benefit more from hiring a </a:t>
            </a:r>
            <a:r>
              <a:rPr lang="en-US" b="1" dirty="0" smtClean="0"/>
              <a:t>host-country national (HCN), assuming this is a choice.</a:t>
            </a:r>
            <a:r>
              <a:rPr lang="en-US" dirty="0" smtClean="0"/>
              <a:t> Clothing, for example, has different styles of merchandising, and a company may feel that an HCN will most likely have a better handle on the best way to market the sweaters or jeans of an international</a:t>
            </a:r>
          </a:p>
          <a:p>
            <a:pPr>
              <a:buNone/>
            </a:pPr>
            <a:r>
              <a:rPr lang="en-US" dirty="0" smtClean="0"/>
              <a:t>   manufacturer. Many companies are also finding that host-country nationals are</a:t>
            </a:r>
          </a:p>
          <a:p>
            <a:pPr>
              <a:buNone/>
            </a:pPr>
            <a:r>
              <a:rPr lang="en-US" dirty="0" smtClean="0"/>
              <a:t>  increasingly better prepared for higher-level positions, particularly in India and China.</a:t>
            </a:r>
          </a:p>
          <a:p>
            <a:pPr>
              <a:buNone/>
            </a:pPr>
            <a:endParaRPr lang="en-US" dirty="0"/>
          </a:p>
        </p:txBody>
      </p:sp>
      <p:sp>
        <p:nvSpPr>
          <p:cNvPr id="5" name="Footer Placeholder 4"/>
          <p:cNvSpPr>
            <a:spLocks noGrp="1"/>
          </p:cNvSpPr>
          <p:nvPr>
            <p:ph type="ftr" sz="quarter" idx="11"/>
          </p:nvPr>
        </p:nvSpPr>
        <p:spPr/>
        <p:txBody>
          <a:bodyPr/>
          <a:lstStyle/>
          <a:p>
            <a:r>
              <a:rPr lang="en-US" smtClean="0"/>
              <a:t>THIS PPT BELONGS TO BRO CODE ©</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44</a:t>
            </a:fld>
            <a:endParaRPr 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1371600"/>
            <a:ext cx="6777317" cy="4461029"/>
          </a:xfrm>
        </p:spPr>
        <p:txBody>
          <a:bodyPr>
            <a:normAutofit/>
          </a:bodyPr>
          <a:lstStyle/>
          <a:p>
            <a:pPr>
              <a:buNone/>
            </a:pPr>
            <a:r>
              <a:rPr lang="en-US" dirty="0" smtClean="0"/>
              <a:t>    The third option, recruiting regardless of nationality, develops a group of international executives with a truly global perspective. On a large scale, this type of recruiting may reduce managers’ national identification with particular organizational units, creating a truly international organization that makes decisions for the good of the organization,</a:t>
            </a:r>
          </a:p>
          <a:p>
            <a:pPr>
              <a:buNone/>
            </a:pPr>
            <a:r>
              <a:rPr lang="en-US" dirty="0" smtClean="0"/>
              <a:t>    regardless of location</a:t>
            </a:r>
            <a:endParaRPr lang="en-US" dirty="0"/>
          </a:p>
        </p:txBody>
      </p:sp>
      <p:sp>
        <p:nvSpPr>
          <p:cNvPr id="5" name="Footer Placeholder 4"/>
          <p:cNvSpPr>
            <a:spLocks noGrp="1"/>
          </p:cNvSpPr>
          <p:nvPr>
            <p:ph type="ftr" sz="quarter" idx="11"/>
          </p:nvPr>
        </p:nvSpPr>
        <p:spPr/>
        <p:txBody>
          <a:bodyPr/>
          <a:lstStyle/>
          <a:p>
            <a:r>
              <a:rPr lang="en-US" smtClean="0"/>
              <a:t>THIS PPT BELONGS TO BRO CODE ©</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45</a:t>
            </a:fld>
            <a:endParaRPr 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1371600"/>
            <a:ext cx="6777317" cy="4461029"/>
          </a:xfrm>
        </p:spPr>
        <p:txBody>
          <a:bodyPr/>
          <a:lstStyle/>
          <a:p>
            <a:pPr>
              <a:buNone/>
            </a:pPr>
            <a:r>
              <a:rPr lang="en-US" dirty="0" smtClean="0"/>
              <a:t>                      </a:t>
            </a:r>
            <a:r>
              <a:rPr lang="en-US" b="1" dirty="0" smtClean="0"/>
              <a:t>QUIZ/ ASSIGNMENT</a:t>
            </a:r>
          </a:p>
          <a:p>
            <a:pPr>
              <a:buNone/>
            </a:pPr>
            <a:r>
              <a:rPr lang="en-US" dirty="0" smtClean="0"/>
              <a:t>   </a:t>
            </a:r>
            <a:r>
              <a:rPr lang="en-US" b="1" dirty="0" smtClean="0"/>
              <a:t>WHAT ARE PROBLEMS IN YOUR VIEWS HR MANAGERS FACE WHILE RECRUITING PEOPLE IN DECENTRALIZED ORGANIZATIONS?</a:t>
            </a:r>
            <a:endParaRPr lang="en-US" b="1" dirty="0"/>
          </a:p>
        </p:txBody>
      </p:sp>
      <p:sp>
        <p:nvSpPr>
          <p:cNvPr id="5" name="Footer Placeholder 4"/>
          <p:cNvSpPr>
            <a:spLocks noGrp="1"/>
          </p:cNvSpPr>
          <p:nvPr>
            <p:ph type="ftr" sz="quarter" idx="11"/>
          </p:nvPr>
        </p:nvSpPr>
        <p:spPr/>
        <p:txBody>
          <a:bodyPr/>
          <a:lstStyle/>
          <a:p>
            <a:r>
              <a:rPr lang="en-US" smtClean="0"/>
              <a:t>THIS PPT BELONGS TO BRO CODE ©</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46</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Constraints on Recruiting Efforts</a:t>
            </a:r>
            <a:endParaRPr lang="en-US" b="1" dirty="0"/>
          </a:p>
        </p:txBody>
      </p:sp>
      <p:sp>
        <p:nvSpPr>
          <p:cNvPr id="3" name="Content Placeholder 2"/>
          <p:cNvSpPr>
            <a:spLocks noGrp="1"/>
          </p:cNvSpPr>
          <p:nvPr>
            <p:ph idx="1"/>
          </p:nvPr>
        </p:nvSpPr>
        <p:spPr/>
        <p:txBody>
          <a:bodyPr/>
          <a:lstStyle/>
          <a:p>
            <a:r>
              <a:rPr lang="en-US" dirty="0" smtClean="0"/>
              <a:t>The more applications received, the better the recruiter’s chances of finding an individual best suited to the job requirements. </a:t>
            </a:r>
          </a:p>
          <a:p>
            <a:pPr>
              <a:buNone/>
            </a:pPr>
            <a:r>
              <a:rPr lang="en-US" dirty="0" smtClean="0"/>
              <a:t>__The five more specific constraints are as follows,</a:t>
            </a:r>
            <a:endParaRPr lang="en-US" dirty="0"/>
          </a:p>
        </p:txBody>
      </p:sp>
      <p:sp>
        <p:nvSpPr>
          <p:cNvPr id="5" name="Footer Placeholder 4"/>
          <p:cNvSpPr>
            <a:spLocks noGrp="1"/>
          </p:cNvSpPr>
          <p:nvPr>
            <p:ph type="ftr" sz="quarter" idx="11"/>
          </p:nvPr>
        </p:nvSpPr>
        <p:spPr/>
        <p:txBody>
          <a:bodyPr/>
          <a:lstStyle/>
          <a:p>
            <a:r>
              <a:rPr lang="en-US" smtClean="0"/>
              <a:t>THIS PPT BELONGS TO BRO CODE ©</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33400"/>
            <a:ext cx="7024744" cy="1143000"/>
          </a:xfrm>
        </p:spPr>
        <p:txBody>
          <a:bodyPr/>
          <a:lstStyle/>
          <a:p>
            <a:r>
              <a:rPr lang="en-US" b="1" dirty="0" smtClean="0"/>
              <a:t>Organization Image</a:t>
            </a:r>
            <a:endParaRPr lang="en-US" dirty="0"/>
          </a:p>
        </p:txBody>
      </p:sp>
      <p:sp>
        <p:nvSpPr>
          <p:cNvPr id="3" name="Content Placeholder 2"/>
          <p:cNvSpPr>
            <a:spLocks noGrp="1"/>
          </p:cNvSpPr>
          <p:nvPr>
            <p:ph idx="1"/>
          </p:nvPr>
        </p:nvSpPr>
        <p:spPr>
          <a:xfrm>
            <a:off x="685800" y="1828800"/>
            <a:ext cx="7696200" cy="4572000"/>
          </a:xfrm>
        </p:spPr>
        <p:txBody>
          <a:bodyPr>
            <a:normAutofit fontScale="92500"/>
          </a:bodyPr>
          <a:lstStyle/>
          <a:p>
            <a:pPr>
              <a:buNone/>
            </a:pPr>
            <a:r>
              <a:rPr lang="en-US" dirty="0" smtClean="0"/>
              <a:t> The image of the organization can </a:t>
            </a:r>
            <a:r>
              <a:rPr lang="en-US" u="sng" dirty="0" smtClean="0"/>
              <a:t>be a potential constraint</a:t>
            </a:r>
            <a:r>
              <a:rPr lang="en-US" dirty="0" smtClean="0"/>
              <a:t>. A poor image may limit its attraction to applicants. </a:t>
            </a:r>
          </a:p>
          <a:p>
            <a:pPr>
              <a:buNone/>
            </a:pPr>
            <a:r>
              <a:rPr lang="en-US" dirty="0" err="1" smtClean="0"/>
              <a:t>e.g</a:t>
            </a:r>
            <a:r>
              <a:rPr lang="en-US" dirty="0" smtClean="0"/>
              <a:t> # Many college graduates know, for example, that those in the top spots </a:t>
            </a:r>
            <a:r>
              <a:rPr lang="en-US" b="1" dirty="0" smtClean="0"/>
              <a:t>at Disney </a:t>
            </a:r>
            <a:r>
              <a:rPr lang="en-US" dirty="0" smtClean="0"/>
              <a:t>earn </a:t>
            </a:r>
            <a:r>
              <a:rPr lang="en-US" b="1" dirty="0" smtClean="0"/>
              <a:t>excellent salaries, receive outstanding benefits, and are greatly respected in their professions</a:t>
            </a:r>
            <a:r>
              <a:rPr lang="en-US" dirty="0" smtClean="0"/>
              <a:t>. Among most college graduates, Disney has a positive image. The hope of having a shot at one of its top jobs, being in the spotlight, and having a position of power means Disney has little trouble attracting college graduates into entry-level positions. But graduates can have negative or pessimistic views of some organizations</a:t>
            </a:r>
            <a:endParaRPr lang="en-US" dirty="0"/>
          </a:p>
        </p:txBody>
      </p:sp>
      <p:sp>
        <p:nvSpPr>
          <p:cNvPr id="5" name="Footer Placeholder 4"/>
          <p:cNvSpPr>
            <a:spLocks noGrp="1"/>
          </p:cNvSpPr>
          <p:nvPr>
            <p:ph type="ftr" sz="quarter" idx="11"/>
          </p:nvPr>
        </p:nvSpPr>
        <p:spPr>
          <a:xfrm>
            <a:off x="4648200" y="6492875"/>
            <a:ext cx="3502152" cy="365125"/>
          </a:xfrm>
        </p:spPr>
        <p:txBody>
          <a:bodyPr/>
          <a:lstStyle/>
          <a:p>
            <a:r>
              <a:rPr lang="en-US" dirty="0" smtClean="0"/>
              <a:t>THIS PPT BELONGS TO BRO CODE ©</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33400"/>
            <a:ext cx="7024744" cy="1143000"/>
          </a:xfrm>
        </p:spPr>
        <p:txBody>
          <a:bodyPr/>
          <a:lstStyle/>
          <a:p>
            <a:r>
              <a:rPr lang="en-US" b="1" dirty="0" smtClean="0"/>
              <a:t>Job Attractiveness</a:t>
            </a:r>
            <a:endParaRPr lang="en-US" dirty="0"/>
          </a:p>
        </p:txBody>
      </p:sp>
      <p:sp>
        <p:nvSpPr>
          <p:cNvPr id="3" name="Content Placeholder 2"/>
          <p:cNvSpPr>
            <a:spLocks noGrp="1"/>
          </p:cNvSpPr>
          <p:nvPr>
            <p:ph idx="1"/>
          </p:nvPr>
        </p:nvSpPr>
        <p:spPr>
          <a:xfrm>
            <a:off x="762000" y="1828800"/>
            <a:ext cx="7439809" cy="4534348"/>
          </a:xfrm>
        </p:spPr>
        <p:txBody>
          <a:bodyPr>
            <a:normAutofit/>
          </a:bodyPr>
          <a:lstStyle/>
          <a:p>
            <a:pPr>
              <a:buNone/>
            </a:pPr>
            <a:r>
              <a:rPr lang="en-US" dirty="0" smtClean="0"/>
              <a:t>    If the position to be filled is difficult, distasteful, or unattractive</a:t>
            </a:r>
            <a:r>
              <a:rPr lang="en-US" b="1" dirty="0" smtClean="0"/>
              <a:t>, recruiting a large and qualified pool of applicants will be difficult</a:t>
            </a:r>
            <a:r>
              <a:rPr lang="en-US" dirty="0" smtClean="0"/>
              <a:t>. Moreover, jobs viewed as boring, hazardous, anxiety creating, low paying, or lacking in promotion potential seldom attract a qualified pool of applicants.</a:t>
            </a:r>
          </a:p>
          <a:p>
            <a:pPr>
              <a:buNone/>
            </a:pPr>
            <a:r>
              <a:rPr lang="en-US" dirty="0" smtClean="0"/>
              <a:t>__ </a:t>
            </a:r>
            <a:r>
              <a:rPr lang="en-US" u="sng" dirty="0" smtClean="0"/>
              <a:t>Even during economic slumps</a:t>
            </a:r>
            <a:r>
              <a:rPr lang="en-US" dirty="0" smtClean="0"/>
              <a:t>, people have refused to take many of these jobs</a:t>
            </a:r>
            <a:endParaRPr lang="en-US" dirty="0"/>
          </a:p>
        </p:txBody>
      </p:sp>
      <p:sp>
        <p:nvSpPr>
          <p:cNvPr id="5" name="Footer Placeholder 4"/>
          <p:cNvSpPr>
            <a:spLocks noGrp="1"/>
          </p:cNvSpPr>
          <p:nvPr>
            <p:ph type="ftr" sz="quarter" idx="11"/>
          </p:nvPr>
        </p:nvSpPr>
        <p:spPr/>
        <p:txBody>
          <a:bodyPr/>
          <a:lstStyle/>
          <a:p>
            <a:r>
              <a:rPr lang="en-US" dirty="0" smtClean="0"/>
              <a:t>THIS PPT BELONGS TO BRO CODE ©</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Internal Organizational Policies</a:t>
            </a:r>
            <a:endParaRPr lang="en-US" dirty="0"/>
          </a:p>
        </p:txBody>
      </p:sp>
      <p:sp>
        <p:nvSpPr>
          <p:cNvPr id="3" name="Content Placeholder 2"/>
          <p:cNvSpPr>
            <a:spLocks noGrp="1"/>
          </p:cNvSpPr>
          <p:nvPr>
            <p:ph idx="1"/>
          </p:nvPr>
        </p:nvSpPr>
        <p:spPr>
          <a:xfrm>
            <a:off x="1043492" y="2323652"/>
            <a:ext cx="6777317" cy="3924748"/>
          </a:xfrm>
        </p:spPr>
        <p:txBody>
          <a:bodyPr>
            <a:normAutofit lnSpcReduction="10000"/>
          </a:bodyPr>
          <a:lstStyle/>
          <a:p>
            <a:r>
              <a:rPr lang="en-US" dirty="0" smtClean="0"/>
              <a:t>Internal organizational policies, such as “</a:t>
            </a:r>
            <a:r>
              <a:rPr lang="en-US" b="1" dirty="0" smtClean="0"/>
              <a:t>promote from within wherever possible</a:t>
            </a:r>
            <a:r>
              <a:rPr lang="en-US" dirty="0" smtClean="0"/>
              <a:t>,” may give priority to individuals inside the organization. </a:t>
            </a:r>
          </a:p>
          <a:p>
            <a:r>
              <a:rPr lang="en-US" dirty="0" smtClean="0"/>
              <a:t>Such policies, when followed, typically ensure that all positions, other than the lowest-level entry positions, will be filled from within the ranks.</a:t>
            </a:r>
          </a:p>
          <a:p>
            <a:r>
              <a:rPr lang="en-US" dirty="0" smtClean="0"/>
              <a:t> Although this looks good once one is hired, it may reduce the number of applications.</a:t>
            </a:r>
            <a:endParaRPr lang="en-US" dirty="0"/>
          </a:p>
        </p:txBody>
      </p:sp>
      <p:sp>
        <p:nvSpPr>
          <p:cNvPr id="5" name="Footer Placeholder 4"/>
          <p:cNvSpPr>
            <a:spLocks noGrp="1"/>
          </p:cNvSpPr>
          <p:nvPr>
            <p:ph type="ftr" sz="quarter" idx="11"/>
          </p:nvPr>
        </p:nvSpPr>
        <p:spPr/>
        <p:txBody>
          <a:bodyPr/>
          <a:lstStyle/>
          <a:p>
            <a:r>
              <a:rPr lang="en-US" smtClean="0"/>
              <a:t>THIS PPT BELONGS TO BRO CODE ©</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57200"/>
            <a:ext cx="7024744" cy="1143000"/>
          </a:xfrm>
        </p:spPr>
        <p:txBody>
          <a:bodyPr/>
          <a:lstStyle/>
          <a:p>
            <a:r>
              <a:rPr lang="en-US" b="1" dirty="0" smtClean="0"/>
              <a:t>Legal Influence</a:t>
            </a:r>
            <a:endParaRPr lang="en-US" dirty="0"/>
          </a:p>
        </p:txBody>
      </p:sp>
      <p:sp>
        <p:nvSpPr>
          <p:cNvPr id="3" name="Content Placeholder 2"/>
          <p:cNvSpPr>
            <a:spLocks noGrp="1"/>
          </p:cNvSpPr>
          <p:nvPr>
            <p:ph idx="1"/>
          </p:nvPr>
        </p:nvSpPr>
        <p:spPr>
          <a:xfrm>
            <a:off x="457200" y="1676400"/>
            <a:ext cx="8305800" cy="4156229"/>
          </a:xfrm>
        </p:spPr>
        <p:txBody>
          <a:bodyPr>
            <a:normAutofit lnSpcReduction="10000"/>
          </a:bodyPr>
          <a:lstStyle/>
          <a:p>
            <a:r>
              <a:rPr lang="en-US" dirty="0" smtClean="0"/>
              <a:t>The recruiting process </a:t>
            </a:r>
            <a:r>
              <a:rPr lang="en-US" b="1" dirty="0" smtClean="0"/>
              <a:t>needs to stay legal</a:t>
            </a:r>
            <a:r>
              <a:rPr lang="en-US" dirty="0" smtClean="0"/>
              <a:t>. </a:t>
            </a:r>
          </a:p>
          <a:p>
            <a:pPr>
              <a:buNone/>
            </a:pPr>
            <a:r>
              <a:rPr lang="en-US" u="sng" dirty="0" smtClean="0"/>
              <a:t>----An employer can no longer seek out preferred individuals based on non–job-related factors</a:t>
            </a:r>
          </a:p>
          <a:p>
            <a:pPr>
              <a:buNone/>
            </a:pPr>
            <a:r>
              <a:rPr lang="en-US" u="sng" dirty="0" smtClean="0"/>
              <a:t> </a:t>
            </a:r>
            <a:r>
              <a:rPr lang="en-US" b="1" dirty="0" smtClean="0">
                <a:solidFill>
                  <a:schemeClr val="accent1">
                    <a:lumMod val="60000"/>
                    <a:lumOff val="40000"/>
                  </a:schemeClr>
                </a:solidFill>
              </a:rPr>
              <a:t>such as physical appearance, or religious background</a:t>
            </a:r>
            <a:r>
              <a:rPr lang="en-US" dirty="0" smtClean="0"/>
              <a:t>. </a:t>
            </a:r>
          </a:p>
          <a:p>
            <a:r>
              <a:rPr lang="en-US" b="1" dirty="0" smtClean="0"/>
              <a:t>An airline that wants to hire only young, attractive females for flight attendant positions will find itself breaking the law if comparably qualified male candidates are rejected on the basis of gender—or if female candidates are rejected on the basis of age</a:t>
            </a:r>
          </a:p>
          <a:p>
            <a:endParaRPr lang="en-US" dirty="0"/>
          </a:p>
        </p:txBody>
      </p:sp>
      <p:sp>
        <p:nvSpPr>
          <p:cNvPr id="5" name="Footer Placeholder 4"/>
          <p:cNvSpPr>
            <a:spLocks noGrp="1"/>
          </p:cNvSpPr>
          <p:nvPr>
            <p:ph type="ftr" sz="quarter" idx="11"/>
          </p:nvPr>
        </p:nvSpPr>
        <p:spPr/>
        <p:txBody>
          <a:bodyPr/>
          <a:lstStyle/>
          <a:p>
            <a:r>
              <a:rPr lang="en-US" smtClean="0"/>
              <a:t>THIS PPT BELONGS TO BRO CODE ©</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9</a:t>
            </a:fld>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1255</TotalTime>
  <Words>2393</Words>
  <Application>Microsoft Office PowerPoint</Application>
  <PresentationFormat>On-screen Show (4:3)</PresentationFormat>
  <Paragraphs>246</Paragraphs>
  <Slides>46</Slides>
  <Notes>4</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Austin</vt:lpstr>
      <vt:lpstr>RECRUITMENT</vt:lpstr>
      <vt:lpstr>Slide 2</vt:lpstr>
      <vt:lpstr>DEFINITION</vt:lpstr>
      <vt:lpstr>Recruiting Goals</vt:lpstr>
      <vt:lpstr>Constraints on Recruiting Efforts</vt:lpstr>
      <vt:lpstr>Organization Image</vt:lpstr>
      <vt:lpstr>Job Attractiveness</vt:lpstr>
      <vt:lpstr>Internal Organizational Policies</vt:lpstr>
      <vt:lpstr>Legal Influence</vt:lpstr>
      <vt:lpstr>Recruiting Costs</vt:lpstr>
      <vt:lpstr>RECRUITMENT</vt:lpstr>
      <vt:lpstr>RECRUITEMENT PROCESS</vt:lpstr>
      <vt:lpstr>Elements of Recruitment process</vt:lpstr>
      <vt:lpstr>Recruitment Policy</vt:lpstr>
      <vt:lpstr>Recruitment Policy</vt:lpstr>
      <vt:lpstr>General Principles</vt:lpstr>
      <vt:lpstr>Slide 17</vt:lpstr>
      <vt:lpstr>Recruitment Organization</vt:lpstr>
      <vt:lpstr>Slide 19</vt:lpstr>
      <vt:lpstr>Slide 20</vt:lpstr>
      <vt:lpstr>Decentralization</vt:lpstr>
      <vt:lpstr>Merits of Decentralized Recruitment</vt:lpstr>
      <vt:lpstr>Demerits of decentralized organizations</vt:lpstr>
      <vt:lpstr>SOURCES OF RECRUITMENT 1.  INTERNAL SOURCES</vt:lpstr>
      <vt:lpstr>Slide 25</vt:lpstr>
      <vt:lpstr>Merits</vt:lpstr>
      <vt:lpstr>Demerits</vt:lpstr>
      <vt:lpstr> Employee Referrals and Recommendations</vt:lpstr>
      <vt:lpstr>Negative features of employee referrals</vt:lpstr>
      <vt:lpstr>2.  EXTERNAL SOURCES</vt:lpstr>
      <vt:lpstr>Slide 31</vt:lpstr>
      <vt:lpstr>Slide 32</vt:lpstr>
      <vt:lpstr>Slide 33</vt:lpstr>
      <vt:lpstr>Slide 34</vt:lpstr>
      <vt:lpstr>Slide 35</vt:lpstr>
      <vt:lpstr>Merits</vt:lpstr>
      <vt:lpstr>Demerits</vt:lpstr>
      <vt:lpstr>Slide 38</vt:lpstr>
      <vt:lpstr>Slide 39</vt:lpstr>
      <vt:lpstr>Slide 40</vt:lpstr>
      <vt:lpstr>Slide 41</vt:lpstr>
      <vt:lpstr>Recruiting: A Global Perspective</vt:lpstr>
      <vt:lpstr>Slide 43</vt:lpstr>
      <vt:lpstr>Slide 44</vt:lpstr>
      <vt:lpstr>Slide 45</vt:lpstr>
      <vt:lpstr>Slide 46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SID</dc:creator>
  <cp:lastModifiedBy>Laila(Snow)</cp:lastModifiedBy>
  <cp:revision>118</cp:revision>
  <dcterms:created xsi:type="dcterms:W3CDTF">2006-08-16T00:00:00Z</dcterms:created>
  <dcterms:modified xsi:type="dcterms:W3CDTF">2020-02-07T17:18:14Z</dcterms:modified>
</cp:coreProperties>
</file>